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31" r:id="rId2"/>
    <p:sldId id="298" r:id="rId3"/>
    <p:sldId id="323" r:id="rId4"/>
    <p:sldId id="292" r:id="rId5"/>
    <p:sldId id="324" r:id="rId6"/>
    <p:sldId id="325" r:id="rId7"/>
    <p:sldId id="297" r:id="rId8"/>
    <p:sldId id="299" r:id="rId9"/>
    <p:sldId id="300" r:id="rId10"/>
    <p:sldId id="291" r:id="rId11"/>
    <p:sldId id="288" r:id="rId12"/>
    <p:sldId id="257" r:id="rId13"/>
    <p:sldId id="269" r:id="rId14"/>
    <p:sldId id="259" r:id="rId15"/>
    <p:sldId id="260" r:id="rId16"/>
    <p:sldId id="268" r:id="rId17"/>
    <p:sldId id="262" r:id="rId18"/>
    <p:sldId id="263" r:id="rId19"/>
    <p:sldId id="264" r:id="rId20"/>
    <p:sldId id="266" r:id="rId21"/>
    <p:sldId id="267" r:id="rId22"/>
    <p:sldId id="272" r:id="rId23"/>
    <p:sldId id="276" r:id="rId24"/>
    <p:sldId id="930" r:id="rId25"/>
    <p:sldId id="842" r:id="rId26"/>
    <p:sldId id="378" r:id="rId27"/>
    <p:sldId id="333" r:id="rId28"/>
    <p:sldId id="729" r:id="rId29"/>
    <p:sldId id="2247" r:id="rId30"/>
    <p:sldId id="2269" r:id="rId31"/>
    <p:sldId id="928" r:id="rId32"/>
    <p:sldId id="256" r:id="rId33"/>
    <p:sldId id="308" r:id="rId34"/>
    <p:sldId id="302" r:id="rId35"/>
    <p:sldId id="303" r:id="rId36"/>
    <p:sldId id="2228" r:id="rId37"/>
    <p:sldId id="2223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2"/>
    <p:restoredTop sz="94699"/>
  </p:normalViewPr>
  <p:slideViewPr>
    <p:cSldViewPr>
      <p:cViewPr varScale="1">
        <p:scale>
          <a:sx n="115" d="100"/>
          <a:sy n="115" d="100"/>
        </p:scale>
        <p:origin x="14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951584-3ECC-A4D2-9A98-8FF378D9AB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2311A-2574-44B8-78B9-50BE19773B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9B6801F-76EC-2544-92DA-A55695372812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E87981-85FB-D4F9-0843-19F40B596E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19612DD-A0F4-51C8-A6BD-CD22BD144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856F3-3D6A-93AB-E77F-6F26059B66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AE7B9-1FD4-FFFD-08BE-F8EFAFD9F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6C84C41-7D50-A14C-A5EC-EFA62E0650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24EB-8F25-08AB-8981-6B3A073D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D8C38-FE3C-7143-8204-DA763C77082E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34CC8-8DDC-67F4-8624-BCFA2742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53F42-FC74-FDDE-E771-35CB6470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36A71-BA74-1E48-866D-EA930C5BC4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9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AD649-9D28-B198-64B0-2E590710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0F3A9-29C4-0847-AF11-4A084C32204B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F3363-78D9-55A8-F289-8EF1EE16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4B4F4-7BB1-7AB0-BD75-F6DD4654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728A5-827E-5046-94D9-3E8B1ED4FA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09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D7D4A-390B-C9EC-978C-E991A571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95BBA-CD3C-1640-BF4B-90F99EB40DEE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BD28-2104-6061-E39B-1AC7058D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FF5A5-D6DC-3A95-BAB0-1F7D1893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4E868-B744-9341-B424-6717C3E69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44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9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162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BA4D5-4333-6619-3774-5CCE2496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8966E-C5F8-7A4A-AF84-0F5D17F69343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71533-F7BF-D853-529C-3C4DBA132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7E93E-5BA2-BB7B-D61C-8AE911CC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B834B-71B8-4B4A-91EF-D2F717BFFB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54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2E37-02D7-CF5F-6A65-636FC197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1ADB2-C9D2-DB4F-B64D-40EE2750486C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C8A29-44D7-C1A5-03C2-A2506980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F7D64-0FDD-4121-1347-99854914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66747-EA09-B749-80BE-13EA8518DE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55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3AFFA8-FC3E-C18A-9DF8-FF8DBB06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03708-54B6-874F-A8B6-7E5D79853392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6C4BFB-8D26-2C9A-AC14-9788F33D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933AF2-DE4D-1564-982E-1432E90E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B6984-80DD-D94B-B77E-429014B90E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719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2BFB67C-961F-2B41-CEE5-36BCB04D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5AF1B-0582-7E47-9BD3-E618602860AE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A8891D-6296-49E9-38FD-1347CB12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F2F358-D7D6-6273-7F8C-BDBB74C5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CAFA5-D697-B942-8F9E-890A11EC58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71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45E802-53D6-F132-BFED-65627F56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BC97F-9A1D-0141-B8A2-E3ABD92F812E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A8A445-D37C-4AC1-C9CF-A88B9D8D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C771F6-FBC0-FA05-013F-3FD87784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F7490-F2F6-4E49-936D-CED52C4D09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23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9865FE2-9A48-8ABD-E615-67B7A42A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E813C-5562-9D40-AE5B-7B5E995CF2A3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9D493BA-6A6B-1DA2-F3B8-ECACD4A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42A227-5D75-37A8-350E-4FE09F7A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09DE3-6E99-A14D-BC18-93B2A23541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53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6C5B01-10FA-38F7-3485-71A0EBF6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C0AA4-1DFE-DA4C-8521-14BA62006328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216AB8-3EED-FB04-F089-FBBADD9AF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1AB3169-0135-BFF6-E55D-0886B4B4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AD867-90CF-F741-B74B-3F5F311119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90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EEF3AA0-4726-9E00-0F0D-357FE953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58408-D3DA-2E43-984C-DBB217E47BFD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E45AF5-0EC3-494F-C110-936CC7F9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19F972-7936-EB56-64AA-40F238D8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F6465-B387-864F-A36F-9222B382CA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84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86B6D9-D324-41A8-4DD5-DEE43060D1C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4E14729-13B9-DE99-AAD9-B326E84C53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76B46-6307-253D-71E7-75ECCD122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8CD84DB-703E-0D47-989F-CD0D5F69E39E}" type="datetimeFigureOut">
              <a:rPr lang="en-US" altLang="en-US"/>
              <a:pPr>
                <a:defRPr/>
              </a:pPr>
              <a:t>9/25/25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7C76F-1298-3B9C-F5C2-BD8F13C03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57398-F75B-A981-C54B-63D7D0866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7330E45-CAF2-9647-ADA3-2280851CD2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2.jpeg"/><Relationship Id="rId7" Type="http://schemas.openxmlformats.org/officeDocument/2006/relationships/image" Target="../media/image25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Hormone" TargetMode="External"/><Relationship Id="rId4" Type="http://schemas.openxmlformats.org/officeDocument/2006/relationships/hyperlink" Target="http://en.wikipedia.org/wiki/Estroge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Hormone" TargetMode="External"/><Relationship Id="rId4" Type="http://schemas.openxmlformats.org/officeDocument/2006/relationships/hyperlink" Target="http://en.wikipedia.org/wiki/Estroge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flamma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7.jpe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mmunosuppressan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59.emf"/><Relationship Id="rId18" Type="http://schemas.openxmlformats.org/officeDocument/2006/relationships/oleObject" Target="../embeddings/oleObject21.bin"/><Relationship Id="rId3" Type="http://schemas.openxmlformats.org/officeDocument/2006/relationships/image" Target="../media/image54.emf"/><Relationship Id="rId7" Type="http://schemas.openxmlformats.org/officeDocument/2006/relationships/image" Target="../media/image56.e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61.emf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58.emf"/><Relationship Id="rId5" Type="http://schemas.openxmlformats.org/officeDocument/2006/relationships/image" Target="../media/image55.emf"/><Relationship Id="rId15" Type="http://schemas.openxmlformats.org/officeDocument/2006/relationships/image" Target="../media/image60.e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62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7.emf"/><Relationship Id="rId14" Type="http://schemas.openxmlformats.org/officeDocument/2006/relationships/oleObject" Target="../embeddings/oleObject1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gif"/><Relationship Id="rId3" Type="http://schemas.openxmlformats.org/officeDocument/2006/relationships/oleObject" Target="../embeddings/oleObject25.bin"/><Relationship Id="rId7" Type="http://schemas.openxmlformats.org/officeDocument/2006/relationships/image" Target="../media/image80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gif"/><Relationship Id="rId5" Type="http://schemas.openxmlformats.org/officeDocument/2006/relationships/image" Target="../media/image78.png"/><Relationship Id="rId4" Type="http://schemas.openxmlformats.org/officeDocument/2006/relationships/image" Target="../media/image77.emf"/><Relationship Id="rId9" Type="http://schemas.openxmlformats.org/officeDocument/2006/relationships/image" Target="../media/image8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7" Type="http://schemas.openxmlformats.org/officeDocument/2006/relationships/image" Target="../media/image86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gif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86DC-DFFA-83A4-F9CF-FE5483BE5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C-C Cross-Coupling Reactions</a:t>
            </a:r>
          </a:p>
        </p:txBody>
      </p:sp>
    </p:spTree>
    <p:extLst>
      <p:ext uri="{BB962C8B-B14F-4D97-AF65-F5344CB8AC3E}">
        <p14:creationId xmlns:p14="http://schemas.microsoft.com/office/powerpoint/2010/main" val="1975180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BASF-Boscalid.jpg">
            <a:extLst>
              <a:ext uri="{FF2B5EF4-FFF2-40B4-BE49-F238E27FC236}">
                <a16:creationId xmlns:a16="http://schemas.microsoft.com/office/drawing/2014/main" id="{4301B6B5-1D07-26E8-B6B4-D7FACC75441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838200"/>
            <a:ext cx="5400675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7" descr="Diovan.jpg">
            <a:extLst>
              <a:ext uri="{FF2B5EF4-FFF2-40B4-BE49-F238E27FC236}">
                <a16:creationId xmlns:a16="http://schemas.microsoft.com/office/drawing/2014/main" id="{33796360-4097-38A0-F373-A3D559DB24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9350"/>
            <a:ext cx="49180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8" descr="GlaxoSmithKlaine.jpg">
            <a:extLst>
              <a:ext uri="{FF2B5EF4-FFF2-40B4-BE49-F238E27FC236}">
                <a16:creationId xmlns:a16="http://schemas.microsoft.com/office/drawing/2014/main" id="{7C1AB1A3-A70C-6F8C-E283-6A31B81792F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90925"/>
            <a:ext cx="33940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9" descr="Micardis-annual sale.jpg">
            <a:extLst>
              <a:ext uri="{FF2B5EF4-FFF2-40B4-BE49-F238E27FC236}">
                <a16:creationId xmlns:a16="http://schemas.microsoft.com/office/drawing/2014/main" id="{7A031D8C-F2D4-0241-3B04-2439903114E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37909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2">
            <a:extLst>
              <a:ext uri="{FF2B5EF4-FFF2-40B4-BE49-F238E27FC236}">
                <a16:creationId xmlns:a16="http://schemas.microsoft.com/office/drawing/2014/main" id="{AB19840C-8A5A-453E-9136-A690F54E2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304800"/>
            <a:ext cx="4867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Suzuki coupling and drugs</a:t>
            </a:r>
          </a:p>
        </p:txBody>
      </p:sp>
      <p:graphicFrame>
        <p:nvGraphicFramePr>
          <p:cNvPr id="81924" name="Object 4">
            <a:extLst>
              <a:ext uri="{FF2B5EF4-FFF2-40B4-BE49-F238E27FC236}">
                <a16:creationId xmlns:a16="http://schemas.microsoft.com/office/drawing/2014/main" id="{EB9EB412-4AD4-9AEC-0D36-551519C5AD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8393113" cy="205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201400" imgH="2755900" progId="ChemDraw.Document.6.0">
                  <p:embed/>
                </p:oleObj>
              </mc:Choice>
              <mc:Fallback>
                <p:oleObj name="CS ChemDraw Drawing" r:id="rId6" imgW="11201400" imgH="2755900" progId="ChemDraw.Document.6.0">
                  <p:embed/>
                  <p:pic>
                    <p:nvPicPr>
                      <p:cNvPr id="81924" name="Object 4">
                        <a:extLst>
                          <a:ext uri="{FF2B5EF4-FFF2-40B4-BE49-F238E27FC236}">
                            <a16:creationId xmlns:a16="http://schemas.microsoft.com/office/drawing/2014/main" id="{EB9EB412-4AD4-9AEC-0D36-551519C5AD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8393113" cy="205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5" name="Object 5">
            <a:extLst>
              <a:ext uri="{FF2B5EF4-FFF2-40B4-BE49-F238E27FC236}">
                <a16:creationId xmlns:a16="http://schemas.microsoft.com/office/drawing/2014/main" id="{CE184312-B0AC-8AC7-2112-34573100A1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3400425"/>
          <a:ext cx="84486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277600" imgH="1879600" progId="ChemDraw.Document.6.0">
                  <p:embed/>
                </p:oleObj>
              </mc:Choice>
              <mc:Fallback>
                <p:oleObj name="CS ChemDraw Drawing" r:id="rId8" imgW="11277600" imgH="1879600" progId="ChemDraw.Document.6.0">
                  <p:embed/>
                  <p:pic>
                    <p:nvPicPr>
                      <p:cNvPr id="81925" name="Object 5">
                        <a:extLst>
                          <a:ext uri="{FF2B5EF4-FFF2-40B4-BE49-F238E27FC236}">
                            <a16:creationId xmlns:a16="http://schemas.microsoft.com/office/drawing/2014/main" id="{CE184312-B0AC-8AC7-2112-34573100A1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400425"/>
                        <a:ext cx="8448675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" name="Slide Number Placeholder 5">
            <a:extLst>
              <a:ext uri="{FF2B5EF4-FFF2-40B4-BE49-F238E27FC236}">
                <a16:creationId xmlns:a16="http://schemas.microsoft.com/office/drawing/2014/main" id="{AC9DB847-1968-D864-119F-AE98746C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CC1274-3D39-9942-B298-9E1841BF03E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6161E-8314-20EC-A5A3-6C40249B2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5257800"/>
            <a:ext cx="6911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Boscalid (BASF): € 2.4 billion/year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Telmisartan/Micardis (Boehringer Ingelheim): $ 3 billion/year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Valsartan/Diovan (Novartis): $ 6 billion/year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>
            <a:extLst>
              <a:ext uri="{FF2B5EF4-FFF2-40B4-BE49-F238E27FC236}">
                <a16:creationId xmlns:a16="http://schemas.microsoft.com/office/drawing/2014/main" id="{DC32EF77-23B8-2FAA-E1C2-1F8220B62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42875"/>
            <a:ext cx="3206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4000" b="1">
                <a:solidFill>
                  <a:srgbClr val="FF0000"/>
                </a:solidFill>
              </a:rPr>
              <a:t>Heck Reaction</a:t>
            </a:r>
            <a:endParaRPr lang="en-US" altLang="en-US" sz="4000" b="1">
              <a:solidFill>
                <a:srgbClr val="FF0000"/>
              </a:solidFill>
            </a:endParaRPr>
          </a:p>
        </p:txBody>
      </p:sp>
      <p:pic>
        <p:nvPicPr>
          <p:cNvPr id="15363" name="Picture 2" descr="The Heck reaction">
            <a:extLst>
              <a:ext uri="{FF2B5EF4-FFF2-40B4-BE49-F238E27FC236}">
                <a16:creationId xmlns:a16="http://schemas.microsoft.com/office/drawing/2014/main" id="{02E98405-F224-173D-4716-0F3FF2A46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548640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5">
            <a:extLst>
              <a:ext uri="{FF2B5EF4-FFF2-40B4-BE49-F238E27FC236}">
                <a16:creationId xmlns:a16="http://schemas.microsoft.com/office/drawing/2014/main" id="{9A84E487-E35B-AD2C-3048-C32647D2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7010400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7">
            <a:extLst>
              <a:ext uri="{FF2B5EF4-FFF2-40B4-BE49-F238E27FC236}">
                <a16:creationId xmlns:a16="http://schemas.microsoft.com/office/drawing/2014/main" id="{5DAC303E-76AF-6046-92F7-108B5A69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85800"/>
            <a:ext cx="1524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3">
            <a:extLst>
              <a:ext uri="{FF2B5EF4-FFF2-40B4-BE49-F238E27FC236}">
                <a16:creationId xmlns:a16="http://schemas.microsoft.com/office/drawing/2014/main" id="{2E2BC2D9-3AC9-F8E9-52CF-ED680F138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3975"/>
            <a:ext cx="6307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4000" b="1">
                <a:solidFill>
                  <a:srgbClr val="FF0000"/>
                </a:solidFill>
              </a:rPr>
              <a:t>Application of Heck Reaction</a:t>
            </a:r>
            <a:endParaRPr lang="en-US" altLang="en-US" sz="4000" b="1">
              <a:solidFill>
                <a:srgbClr val="FF0000"/>
              </a:solidFill>
            </a:endParaRPr>
          </a:p>
        </p:txBody>
      </p:sp>
      <p:sp>
        <p:nvSpPr>
          <p:cNvPr id="16387" name="AutoShape 2" descr="data:image/jpeg;base64,/9j/4AAQSkZJRgABAQAAAQABAAD/2wCEAAkGBhQRERUQEBAWFBUVFRcVFxcYFxgVFhgaGBIVGhYZFxUaHCgeGR8jGh8UHy8gJCcqLC4sFR8yNjEqNSYrLCkBCQoKDgwOGg8PGiwjHyIsLDAvMC8tNCwsKyw1LiosKS4zLCwsLCoqKS4sLykqLC8pLDIwLDIsLDAwLDUuLCwwNP/AABEIALkBEAMBIgACEQEDEQH/xAAbAAEAAgMBAQAAAAAAAAAAAAAABQYDBAcCAf/EAFYQAAIBAwMCAgUFBhAKCwEAAAECAwAEEQUSIRMxBkEUIjJRYSNCUmJxBxZyc4GRFRckMzRDY5KTlKGxs7TS0zVEU1RVdIKy0fBFdYOEoqS1wcLU8Sb/xAAZAQEAAwEBAAAAAAAAAAAAAAAAAQIDBAX/xAAvEQACAQIDBQcEAwEAAAAAAAAAAQIRIQMSMUFRYXHwBCKBkaGxwRMyQtEUM/Ej/9oADAMBAAIRAxEAPwDuNKUoBSlYrm5SNGkkdURRlmYhVUDuSx4A+JoDLXkygEKSMnOBnk474Hnjiqpd+K5J0Z7PZDbgZa+uQUiA49aGIlWl+DsVT3F+1R+i6FbXjM7W884K7hqE7GOZnDAr6KBteJACxBQRrwMBsk0BfaVWOreWPthr+3HzlCi8jHPtIMLcAccrtf6rnmprSdahuk6tvKsi5wccFSO6up9ZGHmrAEe6gN2lKUApSlAKUpQClKUApSlAKUpQClKUApSlAKUpQClKUApSlAKUpQClKUApSlAKpL6c13Peysi3D21ysVtDM5W2T9TW0m8oqncwaRzuIY8ADb3q7VXvC/6/qP8Arw/9PsqA82nhAO6z6hL6XMp3ICu23iPOOjb5IBH03LP8R2qx0pQCqL44MSel3EAeG9tLRbjrJhd6sZgiSDkTLmJsq6nAIwQe16rnvjj/AKY/6qg/39QoDoQpXwV9oBSlKAUpSgFKUoCu6prNw90bKxWINHGss0swZ0QOziNFjRlLu21zyygBfPOK96DrkzTy2V4sazxIkoaLPTlidnUOqsSyEMrKVJPkQTmtfUbG4tr1721gFwk8UcU0QdY5Q0TSGOSNnIRhh2UqSvZSCeRWlplyVvDf3irE05jsIo1cS9LaZJMXEinaru5CgDIHqDJLUBdKUpQClKUApSlAKUpQClKUApSlAKUpQClKUApSlAKqukagsD6nK6uyreqSERpGwbGxGQigscdzgdgatVQmq+FUlkNxC7W1zjHWiwCwA4WaM+pMvwYZHkV70BI6bqkVzGJreVZY27MhDD4jjsR5g8itqud6hC1vKZrn9QzE/s+3G60m8h6XC3sd+8nb5soq06HqlwzdK6t1B271nhbfbSjK+zk742Oc7DkYBwzYoCbqi+PLB1h1Wcj5N9NjjU5HLRm8LjHcYDx8/H4VN33iwdRreziN1OpwwQ7YYj+7znKp+ANz/VrFB4TaZhNqUouXBDLCBttYyOxWIk9Rh9OQsfcF7UBYxX2lKAUpSgFKUoBSlKAVS/EmkpHOwkBFrqO2GbHBiuQALedT80thU3eTxwnzNXSovxRHA1nOLs4g6TGQ+aqBncv1hgEY5yBjmgMHhTVnmjaK4x6Tbv0ZwOAWABWVR9GRCsg924jupqbqieHfCF1KiXt3qFzFdSwosixCBFCKSY1ZHhb1xkkkk4Z3A4qZ+9Sb/S99/wCU/wDq0Bta14oitnWIrJLM4LLDDGZZCoIBcqOFXJA3MQM8Vm0TxBFdqxiLBo22yRurRyxsQCA8bDIyMEHsfImq4L1LDU53vZgkdxb2ywzSlVQmHrCSNpDhVcllfHGdxx2rN4duVutSuby2O639Hgt+oPYllSSdmKMOHCKyruHGSQO1AW+lKUAqt3XjyFHdUhuJkiYrLLFA8kUbKfXBYcsV89gbHnVkNUDwd4mtrCxSzvZ0guLbckkbnEjt1GO+JD60okzvBQHO735oC82d2ksayxOHR1DKwOQwIyCD9lZqrn3PbF4dPiSSMxEmWQRngxrLcSSIhHkVRlBHkRjyqx0ApVPt9Ii1C6u2vF6qwTLBFE5PTRehE5fYDgs7OfWIJwoAxUBqdy8HVtI+pKltqWnmFS+XxKYpOgJHPYNwNx4DgE4Fd0OyKbyqV7N2tem2vFbiuY6fSqNd6rPLqOnLNZyWw33HLSQuH/UcnGI3bt35q81z4uC8LLV6qu/a1quRKdRSlKxJFKUoBSlKA+MoIwRkGqLqXhuOO9t7SB5Yba5W4eWCKQxxExCIjaBzEG3tuWMqG4z55vdVrWP8KWH4q8/3begJ2xsI4I1ihjWNFGFRFCqPsA4rYpSgFKUoBSlKAUpSgFKUoBVX1X9W3i2Y5gtik9z7nk9q2gPPOCBMw+rF5NVln3bW2AFsHaGJCk44yQCQM/Co3w3o3osAR23yuxlmkxjqSucyN9meFHkqqPKgJWlKUB5eMMMEAg+R5H5q5NZand2fib0a7uHkguY3FvuOI1U+ugVBhQyshjyBk5B8663VI+6tpatbR3akLcWk0c1vnu771+RUAEsZMABR3YL5ZoC70qu/fif9H338AP7dPvwP+jr7+BX+3XR/GxN3qiKoy+Mr947Yxwtie4dbaE85V5cgvx/k06kn2RmsPhudpJp1U5trYx2kOfWYvEny7mQjceWSPv3hbzNVvX/FLpcemS2VyiW8DrbCSLCtdTEqN5VjsG0JGGPHy79uM3Tw3o/olrFb7tzIvrt9ORiWlc582kLt/tVlOEofciam+bhd23eu73ZGfzVkrjt9Zf8A9dEce0ok/e2bj+dRXYq6O09nWAoUdc0VLlXYVTqUP7ot9Dp5W+LXMTykQu1sYhv2qxTqJKrISBuAbG4ds4qX0rw3BJaQFRKoaSG9JZg0rygpIDKxzuPCg48hgYAFQX3cbAy6ZkDlJ4m/fbo//mKv1tCERUHZVCj7AMVvOeXsuHKL71Wn4Up7kUuzVvdHSWaCdi263Z2TBGCXiMbbhjngntjmt6lK89ybST2f6XFKUqoFKUoBStfUNQjgiaaaRY40G5mY4AH/AD/PUNb+N4JG6apMJGVmiSWGS3M+1d22JplVGJHkSPf2yaAsNUq416G41e0jgkEhijvFdlyUDFYPUEnsswxyoJI4zjNaer3jzP0b1mkdhldMs2ySD2N3cZX1eecmOPy+Urfj8ENdCP0/ZFHCd0FrakxpCQCATOoWRmAPzNijHY96AuVKq+69se+6/tx5gAXkYx5jhLgfZtf4OamItehaVIN5EkkQmRGVkYofgwGG75U8jB44qG0tS0YSl9qrt8CQpWhNrkKGQM5HSaNH9VuDKVEY7c53L27ZrYub1IyiucGR9icE5bazY47cK3f3UzIt9Ke59Kvs0+RnpSlSZilQP3623fdJ087ev0pPR87sfr23ZjPG7O341PVCaehCknoKUqO1fRhOFYO0UseTHKntITjIIPDqcDKsCDj3gEWXEsqVuSNKhbHXGWQW16ojlPCOuejP+LJ9lvfG3Pu3DmpqjTRMotailKh7zxTCjmKPdPKO8UI6jD8Mj1Y/9tlok3oQouWht6xrEdrEZpmwowAACzMxOFRFHLMxwAo5JqK0fR5JpRfXy4lGehBkMtspGDyOGmYcM/YD1V4yW0vD49Ju3mvfVuYi3Stm7QRkleqh7Ss47yjgZ2DHrbrfRprUNNWYxSlQPpb3VzsicrBbv8o6nBllH7UCPmJ3f3nC+TVKVSYxqTNzbLIjRyKHRgVZWGVIIwQQe4quW9y2nOsE7F7RiFhmY5MJJwsM7HuucBJD8FbnBNorHc2yyI0cih0YFWVhlWBGCCD3BFXw8TL3ZXT6quJRooN7Y58TwSY7WDN+USSJ/Mwq6arrUNsoaeQLuO1V5Z3b6MaLlnb4KCao36A3UGqJFbzoV9ClWKSUNJJDF6RFlcZ+VKkgIWI4b1t231rjpXhqKBjMS0s7DDTynfKRnsDjCL9RAq/Cu7tP02oOUqpRSVNdX5evLaVjW5Eajp1zqcZjkX0O3JVgGCyXLlGDoWXmOJQwU7fWY4wdvIrZHiGW19XUYwE8rqIEw9/25OWgPbk7k+sO1WSvhFcv101llFZdy2eOtedeRah5imV1DIwZWAIIIIIPYgjuK91XZfC7QsZdOkFuxJLQkFrWQ+eYxzEx+lHj4hqkPD2r+lW6TlNhbcCudwBSRkbDYGRlTg4HHlVJ4ay54uq9V1fQVJKlKViSKUpQFV+6HGehDLgmKC7t55wAWPSjky52gZYKdrke5DWl4s1q3u1tre0mjnna6tpY+k6yFFinV5JTtJ2qIw4ye+7HnV3rBbWEcZYxxIhY5YqoUsfecDmgPNnp0UO/pRJH1HMj7VC7nY5Zmx7RJ8zWzSlAKqOsaZ19QZVbZIlpHJE/mjrcSbT9ncEeYJFW6o3XQwj3xGRXBAzFGkkhGTxtcYxk5/JWeJGqudfY8V4eJ3dXbrUpU1408d6zKYpDPYqwwDsdZIVbGeGAYEg9iMVOX9hNHPZmW7aYG5ICtHEgB9Gn5yig+8Y+NWCwhzEpfLMyqWLqquTgEb1UYBHH2YraZAcZAOOR8D8KzjhbW+q1OvF7ffLGKpdbH+KjZtVWlT7Wjrts8ltPHFw7wyKnOPWaNgvPlzit6lbtVPIaqqFQTxLaDT+mXTIg6Jt8jrb+ns6PR9rdn1cY/k5qf8P2zx2sEcvtpDGr859ZY1Dc+fOagptTcSO427l1GK2DbF3dJo4Sy7sZ7s3PfmrbVIXZnC75ClKVoamvf2Ec8bRTIHRu4P8AIR7iDyCOQe1V9ri6tZEtY9t0JAxieWQo8YTbuEzBW6gG5cMBuPY59qrRUM53aio/ydq5/LLMgH9EaObiqB4jiqcSvT3HpDFJJZb9gSGhtR0LRTj2ZZt3rfENIfwKlbTQJ2QI8iWcI7QWgCnH1pyoP7xVPxqyKoHAGK+1q8Td18GzxXouvj0I/VdEjuFUNuV05jlU4ljOMZR/5wcg9iDWja61JA6wX2AWO2O4UbYpT5Kw/apD9EnDfNPzRPViubZJEaORA6MMMrAEEHyIPeqKWxlFK1HoROu37u62Vs2JZBueQftEWcF/wzyqD35PZTUnp9gkEawxLtRBtUf8T5knJJPJJJqpeF/DrdFp7e8miMsjnBEUw2pIyQjdKhkIEaoPbqY9Dv1Hq3VvJ+Hbuh/fJNj/AMNW7sorK7FqxlFZXYnaVD2txehlEtvblSQGeOd8geZ6bRc/ZuqYqjVCjVCvTf4Wi/1Gb+s29WGq9N/haL/UZv6zb1Ya2xtIcvllEKUpWBIqu+AP2Cn4y4/rc1WKq74A/YKfjLj+tzV0R/plzj7SI2lipSlc5IpStLUtYigA6jes3CIoLSOfciL6zfkHHnUNpXZaEJTeWKqzdrxHMrEhWBKnDAEEg4zg+44xVY1LUZGwLh2tkf2LeL17ub4Ernpj37O3m4rPZ+GkaNXSE2UoyFMTAvtzkdXjbJnuVbd3755rPO26JddbzsfZYwjmxJUruuve/HLWnOxY6VBjWZLf1b1Bs8riMExf9qnLReXPK/WFTUUoYBlIYEZBByCD2II71dSTObEwZYd3o9GtH1u1W09Vpa1EGgkDbcbc+u7RLwcjdIvKjjuK1bjxACxitU68gOGwcRRn90lwQD9Vct8K8J4d6p33zi4byj24t0/BiOdx+s+4+7HaquVbK5tDCeHSeI8u1La/C1Oba4VJiNQAAOwAA8+Mcc16qsHw3NaetpkgCdzaTEmDvyIZOWtz34G5PqjvW5pHiuOZ/R5Fa3uQMmCXCuQO7RsCVmX6yE/HHatDkJula99qEcCGWaRY0HdmIA+A+J+HnUP6bc3fFuptoT+3SL8sw/coG9j8KT94e9VcqFXJKxB3E69WRNw3HVoWC5G4gR2wJx3xkjn41fBVdl8BWjJhoiZN2/0jewuQ/k4uAd4P2HHljHFYPS7yx4mVr63H7bGoF1GM/tsK4WYDj1o8N9Q96iEWtSsItalppUDf+NIInEarNNIUWQpDDJK6I4yrSKq/J58g2CfdWS28X28oj6TlzMJemoUqxaEAyRkPjZIPoNg8H3GrmhNVDaad17dv5KsEP71HkP8ASisdhrsl2iyW0QWOSCKaOWT1lyznqRPGpDKyqByCRlvq8p0ktZZJ0UzQysHkVRmWNhGibkA/XF2quV9oYyN3aqS2Mznse5/DJ2lYbO8SVFkicOjDIYHINZquaaisN7cCON5D2RWY/wCypNZqgfHGopDYz9SRU3xOg3MF5ddvGe+M5/JVZOibKzeWLZteF7fZZ26EciCPP27AW/lzUpUJaeMrBsLHf2rcYAE8RPw43ZqXiuFcZRgw94II/kqUqKgiqJIyVr6hqEcEbTTOEjQbmY9gP/f3ADkkgCmoahHBG00zhI0GWY9gP+eMdyTioHT9PkvZFu7tCkaHdbWzd1PlPOP8r9FOyA/SzjfDw01mlaK9eC6sS2RscV7cXQvUXoN0WWGKWPKGIyIStxIG3RyuQjBVB2BOdxJFTmn+KVaQW9zGbW4PaOQgrJ+JlHqy/YMMPNRXqWOT05WFvIU6e0y+kkRj2jg2u7axzgb8Z5HOBUjqGmxXEZinjWRG7qwDD4HnsR5HuKu8aM7TjbZTVfvxvxFDZrHPOqKXdgqqMszEBQB3JJ4AqsX0N1p8bSW8guYFUnozu3VQAE/JzgMzqB8xwWwOG8qzWHh4XIS5vZhdZAeNFG21TIypSLnqHn25Cx9wXtVfpwV3K3DXy2ePhUmkqVoff0fmu/V06MCM/wCNSqwi+2GLhpvwsqn1m7Vr+Ebr0aR9LlbLxlpInOB1Y5GLk4HG4MWyBxxx2NWyqP8AdM0qTbDfW2etA4HqjLbWb1eB3w+Bj3O1UxMXu5Yqi9+b6XA6+x4cMWf0p/lZPc9ng9HzLxStLR7x5YUeaMxSMoLRnGVP5+3mM88881u1mc0ouLcXsNXVJykErqcMsbsD35CEj+WoPT9Hk6cUkDqrzRq01w+ZZzlVO1N3qgd+/qrjhTUxrn7Gm/Eyf0bV90T9jQ/io/6NazarK514eI8PBrHa/j130dj5puixwZKAl29uRzvkf8Jzyfs7DyArepSrpJWRyznKbzSdWDVKjtIpZbcQiSKG565khVyiMYiB7KnC5Oc7SN3Gc1dapeg+1Yf99/pKyxbtLrVHodhbjCck+sk36NJrcXC3tljUJGgRVGAqgAD7AO1ZKUrY81tt1YrR1fRIbqPp3ESyLnIzkMrDsyOMMjDyZSCPfW9ShBAaL4biU9WQzzyRsyI9yd7IFbAMYwByB7eNzDuTU/UV4fDbH3xPGS5bDTm4JyB2Yk7R9XsPKpWqx0Kx0FKUqxYpOj6vDZXd/FfTpC8tz6RG0rLGskTW8KrsdyA2wq6keWPjXrwlYx3M11ehcwveJNbHlQWjtEhkmTGMq56gz2YDPmKuE9srjDorDOcMARn381koBSlKAhrvR2jc3FmQkjHMkbcRTfFsew/7oPyhvLwvixD6nRmM44aARkyKfi362FPk5bafI1OUqmWmhnka+10ITpXk/tOtoh8kxLP+V2HTT8iv9tUfxpBEmo6bp8S7pZbhLiaR2Mkpjhbcql2ydrMrnAwPk+1dOurpIkaSV1RFGWZiFVR7yx4ArlWgaHJd+IX1UXNtcW6B1QwTrKYx0jHGrr3UkF28xknmpUVqyVBau50+70mGX9dgjk/DRW/nFRU33PtObvp1sPisKIfzqAal01KIxekCZDFtL9QOpj2gElt+duBg858qzo4YBlIIIyCOQQexBqxcrUXgm1hmhaK1ZgHLetPK0cZVCUcQO5RjnABC5XOfKrPVV8SahCl7arJLYK6nKi4IFyA7hSbfngtgjPmVx5Vaamr0BzC28WWL2B1aT9D/ANEhbPKP1oS9VIWCLgt1PJV25zjiuk2MxeJHPdkVjjtkqCcVTbHwKV0Q2TQw+k+iSRbsKflGjcKepjPcjmp6+1lbKGBGR5ZX2xRwxgM8jhMsFyQAAAzFmIAA58qgGO/1COS9htS9uWTMpiljYy56bbHt3JC5AJBwCcMeR5xHh6/9BvH0uU4jcmS1J8lYkmPP27gPip94rL4f1SUXpiumuoWlWSSOCc20sTYZS3QniG7KA8xsc4YEZAzXn7p+hmW2FzHkSW535HB2cbsH6pCt8Npqst539hcZzeDiaTtyf4v45NlzqN8S3jw2k8sftpE7Ke+CFOD+Tv8AkqC8OeK7i7tk6VuTLja8r+pACONwI5cnvtUcHIJHBqbstCCsZZ5GnlIKlm4QA91SIeqoP5SfMmla6FHgfx5/9aVT01r+lz8iJ1Pw1bxWbyxqFljiaVbgfr29ULB2l9psnuCcEHFWOwmLxI7DDMisR7iVBI/PUUvhGEYQvK0SkEQNIxhGDkDb3Kg4wpJXjtU5RIjHxVOKWZydW6v2NHXP2NP+Jk/o2rStNZjgt7bqkqrRJ8pg9NTsTAd+yZzwTxx3qaIqEl8PmLLWTiPOd0LAtbvnOfU7xE+9OPepqsk06onAlhyj9PE319N96eT40JtWBGQcg19qn2jmJxHD+pJSf2LKd1tJ7+hIPZ7/ADPyx1Y4NR+SMs6dDbnfvZcDHnvBwV9x4+wUjOvXXqRjdleHo6p+flt5xbXE3aqWn2TQy2MUmAwF2SAc92DDn7CKkf0UmueLROnGf8YlU8jH7TCcF/wmwvu3VuadoccJMnrSSsMNLId0jfDPZV+qoA+FQ++1TrT9GsH/AB4yU3d7Nuko33fc7a8ESFKUrU88VE+IdSaJY4okV5Z36SK/sewzOz45KqiscDk8DzzUtUTr+mPL0pYCvVgk6iBshWBRkdGIBK5Vjzg4IHFVlWlisq0sRVhC2nyxo8VsI7lxFvgg9HKybXZA6bmDqQGAOQQT8a9af41ja1eWWeBZl642b1XmOWRUyhbdyFU/HNZjaXF3LC1xAsEUEnW29QSPJIFZUxtGFUbi2SckgcCsel+Fgtk8UkMRmPpGDhW9uWVk9bHuK/ZWazfjp/hisyfd0v8ABNaJetNbQzOAGkijdgOBlo1Y4B8smt2tHQbRorWCJ/ajhjRsHIysag4PnyDW9Wq0N46KopSvLuACScADJJ4A+01JJHa14jgtNnpEhUyEhFVHkdtoy2EjVmwBjJxgZHvqN/TDs/pzfxS7/uago9UkllW8ix1709CxDAkRWiEPLcsnHtj5T45t1roVAVr9MOz+nN/FLv8AuaktF8RwXe/0eQsYyA6sjxuu4ZXKSKrYIzg4wcH3VJ1z2TVJIpDeS469kehfBQQJbRyXiuVTn2B8p8MXC0BKeMUD3umxzAG3aaXcGxsaZbcm3Vs8HnqED6SjzxX3xDEi6npzxACd3mR8DBa3Fu7Pvx3VZBCRnsxGO9WK/wBPhuojFNGksTgZVgGU+YI/kII+0Vq6N4WtrQs1vCFZhhnJZ3IHZTI5LYHuzigOZab6f97rbDaej+g3HcTdbZ05d3Y7d2M48q6ron7Gh/FR/wBGteYtCgW29DWICAo0fT527GBDL3zggn89bQCxJjhURfM4Cqo8yewAH8lAU7RFu9RgF8t+9sJtzQRJFC0aJuIj629C8hYAMcMmN2BjGanvCWtNd2kc8iBJMukijlRJFK8cm3z27lJHwIqu+HrK7W2RdNlhFpJl4DcRyCaFHYsAEVsSqM5TcVO0gHNWnw/oq2dvHbIxYIDlm9pmZizu3xZyzfloCRqreLIHjurO/EbyR25nSVY1LuqzogEqoPWYKyAEKCcOSAcVaaUBTG1AahfWb2ySdG1aWWSZ4pIlLNA8SRR9RQXJ3lmwMAIOcnFXF0BBBAIIwQeQQe4IqH8VaS80SyW+BcW7iaAngFlBDRsfoyIXjPu358hW7ourJdQR3EWdsi5weGU5wyMPJlYMpHkVNAbaIAAAAABgAcADyAFeqUoBSlKAUpSgMF7YxzIY5UV0PdWGR/8AvxqOt/C0SsGdpJghzGsrmRY/wQe59zNlh5GpilVcU7tG0MfEhHLGTSFKUqxiKUpQClKUApSlAKUpQCqv4un67rpobakiGW7fOAlqpwylsjaZWBj/AARKfm1aKqWq2iQXpaVA9tqKpbTBhkLKqssIOfmSIWjx23hPNzQGXwhB12fUnXb1lEdsuMdO1U5j4x6plPypHuMY+bVor4oxwK+0Aqr+L4Ogyaki7hCpjuVxnqWrHMnGPWMR+UA9wkHzqtFfGGRg9qAq/hGfoO2mltyxoJbR85D2rHCqGycmJiI/wTEfnVaapCaHDf3OzZttLANbRCNni3TEKJdrxsGCRqFjwDgsXz7AqT/S8s/ozfxu7/vqAslVfxRJ6VNHpSH1ZF610RkYt1bHTyPOZ/U/AWT4V7/S8s/ozfxu7/vqqdno3oEkrQozXdm5nLFmeW8sZeGUlmyzIF2hewe3U4HU5A6gq4GAMAV9rDaXaSxpLGwZHUOrDsysAVI+BGDWagFKUoDDd3SRRvLIwVEUuzHsqqCWJ+AGTXOdIvb6O4AtlgH6IGS89HlDobVO29yhPMnyJZcfrjvjsxqe8W3azSi2lO21gQXd65HqlEJMMPbneys7D6MWPn1u+EbFyJL24UrPdEOUPeKJQehD8Cqks315HoDFu1b3WH57j/hTdq3usPz3H/CrNSgMVrv2L1du/aN+3O3dj1tuecZzjNZaUoBSlKAUpSgFKUoBSlKAUpSgFKUoBSlKAVpazpSXUElvKDskUqccEeasp8mU4YHyIBrdpQEF4W1lpIniuSBcWrGKfsASFBWYDyWRNsg924j5prN999l/n1t/Dxf2q19a0GZp1u7OWOOUxmGUSo0kUqZ3JuVXU7kbfg57SMKjPvavPo6X/EpP7+gJv777L/Prb+Hi/tVg8Vay0cSRWxBuLphFB2IBKkvMR5rGm5z78AfOFRf3tXn0dL/iUn9/UnougzLO13eSxySiMQxCJGjiijzufarOx3O23Jz2jUUBJaNpKWsEdvEDsjUKM8k+ZZj5sxyxPmSTW7SlAKgPFdg+I7y3UtPaksEHeWJsdeH4llAZfrxp8an6+GgKhpWrWunSSWkt9bxo0nUgieRUkiWUbmjZTjau8sV+D48hVwBqmfc6iibS8zBC7Gb0zeFyZuo/XE2fccj1vmgeWK3PuaE/obBksV+VERbOeiJ5Bb9+cdLp4+GKAs9VrxTqEpntbCCUwm5MrPKoVnSOFFLiMMCoZmeNdxBwNxxnFWWofxBoBuDFLFL0Z4HLxSbQ4G5dsiOhI3Iy8EAg5AIIIoCButOa3uba1mnkvLW7dlKXBV2jlhQzxsrqoLKemQVbIyF8sirtVcsfDs73Md3fXEcjQq4hjhjaKJC42vIdzuzuV9UcgAFuOc1Y6AUpSgFKUoBSlKAUpSgFKUoBSlKAUpSgFKUoBSlKAUpSgFKUoBSlKAUpSgFKUoCE1DwTZTymaazidzjcSvt47dRe0mPrA1NKoAAAwBwAOwr7SgFKUoBSlKAUpSgFKUoD/9k=">
            <a:extLst>
              <a:ext uri="{FF2B5EF4-FFF2-40B4-BE49-F238E27FC236}">
                <a16:creationId xmlns:a16="http://schemas.microsoft.com/office/drawing/2014/main" id="{AADA312D-E6BF-6FFC-B72F-0975E68C72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6388" name="Picture 7">
            <a:extLst>
              <a:ext uri="{FF2B5EF4-FFF2-40B4-BE49-F238E27FC236}">
                <a16:creationId xmlns:a16="http://schemas.microsoft.com/office/drawing/2014/main" id="{BA695E9C-93F0-3B53-DE48-BF22B825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086600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8">
            <a:extLst>
              <a:ext uri="{FF2B5EF4-FFF2-40B4-BE49-F238E27FC236}">
                <a16:creationId xmlns:a16="http://schemas.microsoft.com/office/drawing/2014/main" id="{5B33B1C9-5190-FC9E-555A-06AB17068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79914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5">
            <a:extLst>
              <a:ext uri="{FF2B5EF4-FFF2-40B4-BE49-F238E27FC236}">
                <a16:creationId xmlns:a16="http://schemas.microsoft.com/office/drawing/2014/main" id="{735897A3-7E52-8E4A-D69C-5501081D4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048000"/>
            <a:ext cx="1066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Anti-cancer</a:t>
            </a:r>
          </a:p>
        </p:txBody>
      </p:sp>
      <p:sp>
        <p:nvSpPr>
          <p:cNvPr id="16391" name="TextBox 6">
            <a:extLst>
              <a:ext uri="{FF2B5EF4-FFF2-40B4-BE49-F238E27FC236}">
                <a16:creationId xmlns:a16="http://schemas.microsoft.com/office/drawing/2014/main" id="{6A45C164-32E5-1A39-4567-86D0DBFE3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943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Analgesic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53FADD9-97FD-BADA-63EA-ECF18BFE1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75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2800" b="1" dirty="0">
                <a:solidFill>
                  <a:srgbClr val="FF0000"/>
                </a:solidFill>
                <a:ea typeface="+mj-ea"/>
                <a:cs typeface="+mj-cs"/>
              </a:rPr>
              <a:t>The Heck Reaction: </a:t>
            </a:r>
            <a:r>
              <a:rPr lang="en-GB" sz="2800" b="1" dirty="0" err="1">
                <a:solidFill>
                  <a:srgbClr val="FF0000"/>
                </a:solidFill>
                <a:ea typeface="+mj-ea"/>
                <a:cs typeface="+mj-cs"/>
              </a:rPr>
              <a:t>Estrone</a:t>
            </a:r>
            <a:endParaRPr lang="en-GB" sz="2800" b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353881B6-12C1-02E8-F317-200E757A2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400800"/>
            <a:ext cx="8135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L. F. Tietze, T. NVbel, M. Spescha,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J. Am. Chem. Soc.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1998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120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8971 – 8977.</a:t>
            </a:r>
            <a:endParaRPr lang="en-GB" altLang="en-US" sz="1000">
              <a:solidFill>
                <a:srgbClr val="344058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7412" name="Object 2">
            <a:extLst>
              <a:ext uri="{FF2B5EF4-FFF2-40B4-BE49-F238E27FC236}">
                <a16:creationId xmlns:a16="http://schemas.microsoft.com/office/drawing/2014/main" id="{2DEE9739-4902-1C04-0CA6-4903953457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196975"/>
          <a:ext cx="8521700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1130200" imgH="26682700" progId="ChemDraw.Document.6.0">
                  <p:embed/>
                </p:oleObj>
              </mc:Choice>
              <mc:Fallback>
                <p:oleObj name="CS ChemDraw Drawing" r:id="rId2" imgW="51130200" imgH="26682700" progId="ChemDraw.Document.6.0">
                  <p:embed/>
                  <p:pic>
                    <p:nvPicPr>
                      <p:cNvPr id="17412" name="Object 2">
                        <a:extLst>
                          <a:ext uri="{FF2B5EF4-FFF2-40B4-BE49-F238E27FC236}">
                            <a16:creationId xmlns:a16="http://schemas.microsoft.com/office/drawing/2014/main" id="{2DEE9739-4902-1C04-0CA6-4903953457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96975"/>
                        <a:ext cx="8521700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Rectangle 6">
            <a:extLst>
              <a:ext uri="{FF2B5EF4-FFF2-40B4-BE49-F238E27FC236}">
                <a16:creationId xmlns:a16="http://schemas.microsoft.com/office/drawing/2014/main" id="{67C68CA7-B58D-F983-C2B7-F3618061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791200"/>
            <a:ext cx="2182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 </a:t>
            </a:r>
            <a:r>
              <a:rPr lang="en-US" altLang="en-US" sz="1800" u="sng">
                <a:hlinkClick r:id="rId4" tooltip="Estrogen"/>
              </a:rPr>
              <a:t>estrogenic</a:t>
            </a:r>
            <a:r>
              <a:rPr lang="en-US" altLang="en-US" sz="1800"/>
              <a:t> </a:t>
            </a:r>
            <a:r>
              <a:rPr lang="en-US" altLang="en-US" sz="1800">
                <a:hlinkClick r:id="rId5" tooltip="Hormone"/>
              </a:rPr>
              <a:t>hormone</a:t>
            </a:r>
            <a:r>
              <a:rPr lang="en-US" altLang="en-US" sz="1800"/>
              <a:t>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3">
            <a:extLst>
              <a:ext uri="{FF2B5EF4-FFF2-40B4-BE49-F238E27FC236}">
                <a16:creationId xmlns:a16="http://schemas.microsoft.com/office/drawing/2014/main" id="{4537713C-85A8-0838-728E-00E16758B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76200"/>
            <a:ext cx="3736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4000" b="1">
                <a:solidFill>
                  <a:srgbClr val="FF0000"/>
                </a:solidFill>
              </a:rPr>
              <a:t>Negishi Reaction</a:t>
            </a:r>
            <a:endParaRPr lang="en-US" altLang="en-US" sz="4000" b="1">
              <a:solidFill>
                <a:srgbClr val="FF0000"/>
              </a:solidFill>
            </a:endParaRP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158CE23B-87EA-B7D7-EDC2-74580593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62000"/>
            <a:ext cx="4572000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3">
            <a:extLst>
              <a:ext uri="{FF2B5EF4-FFF2-40B4-BE49-F238E27FC236}">
                <a16:creationId xmlns:a16="http://schemas.microsoft.com/office/drawing/2014/main" id="{FE139ADD-3CD4-4927-2126-75349068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0"/>
            <a:ext cx="51752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7">
            <a:extLst>
              <a:ext uri="{FF2B5EF4-FFF2-40B4-BE49-F238E27FC236}">
                <a16:creationId xmlns:a16="http://schemas.microsoft.com/office/drawing/2014/main" id="{BF4C6C01-243C-585B-D68E-61F5FAEE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914400"/>
            <a:ext cx="20208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3FA748F-293D-D984-5FE2-CADBED9B8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6091238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4">
            <a:extLst>
              <a:ext uri="{FF2B5EF4-FFF2-40B4-BE49-F238E27FC236}">
                <a16:creationId xmlns:a16="http://schemas.microsoft.com/office/drawing/2014/main" id="{B8D25001-FCC6-E725-F626-2F1FC669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0175"/>
            <a:ext cx="6837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4000" b="1">
                <a:solidFill>
                  <a:srgbClr val="FF0000"/>
                </a:solidFill>
              </a:rPr>
              <a:t>Application of Negishi Reaction</a:t>
            </a:r>
            <a:endParaRPr lang="en-US" altLang="en-US" sz="4000" b="1">
              <a:solidFill>
                <a:srgbClr val="FF0000"/>
              </a:solidFill>
            </a:endParaRPr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518505C2-1B20-7DD6-CEE5-2D55EA525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1600200" cy="328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3">
            <a:extLst>
              <a:ext uri="{FF2B5EF4-FFF2-40B4-BE49-F238E27FC236}">
                <a16:creationId xmlns:a16="http://schemas.microsoft.com/office/drawing/2014/main" id="{91F36495-0159-9AE1-14AA-620FEACFC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0175"/>
            <a:ext cx="6837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4000" b="1">
                <a:solidFill>
                  <a:srgbClr val="FF0000"/>
                </a:solidFill>
              </a:rPr>
              <a:t>Application of Negishi Reaction</a:t>
            </a:r>
            <a:endParaRPr lang="en-US" altLang="en-US" sz="4000" b="1">
              <a:solidFill>
                <a:srgbClr val="FF0000"/>
              </a:solidFill>
            </a:endParaRP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E8C351CF-2891-9C05-2F5E-40696A1A8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126038"/>
            <a:ext cx="813593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a) A. B. Smith III, T. J. Beauchamp, M. J. LaMarche, M. D. Kaufman, Y. Qiu, H. Arimoto, D. R. Jones, K. Kobayashi,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J. Am. Chem. Soc.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2000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122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8654 – 8664;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b) A. B. Smith III, M. D. Kaufman, T. J. Beauchamp,M. J. LaMarche, H. Arimoto,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Org. Lett.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1999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1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1823 – 1826.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c) For a review of the chemistry and biology of discodermolide, see: M. Kalesse,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ChemBioChem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2000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1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171 – 175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d) For examples of other approaches to discodermolide, see: I. Paterson, G. J. Florence,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Eur. J. Org. Chem.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2003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2193 – 2208.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e) In the synthesis of discodermolide by the Marshall group, a B-alkyl Suzuki–Miyarua fragment-coupling strategy was employed to form the C14C15 bond, in which 2.2 equivalents of an alkyl iodide structurally related to 309 was required: J. A. Marshall, B. A. Johns,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J. Org. Chem.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1998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63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7885 – 7892.</a:t>
            </a:r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8E542C98-E006-45E5-7ED6-093C765E62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990600"/>
          <a:ext cx="8810625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2819300" imgH="22250400" progId="ChemDraw.Document.6.0">
                  <p:embed/>
                </p:oleObj>
              </mc:Choice>
              <mc:Fallback>
                <p:oleObj name="CS ChemDraw Drawing" r:id="rId2" imgW="52819300" imgH="22250400" progId="ChemDraw.Document.6.0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8E542C98-E006-45E5-7ED6-093C765E62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990600"/>
                        <a:ext cx="8810625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Rectangle 4">
            <a:extLst>
              <a:ext uri="{FF2B5EF4-FFF2-40B4-BE49-F238E27FC236}">
                <a16:creationId xmlns:a16="http://schemas.microsoft.com/office/drawing/2014/main" id="{3615AE46-FE80-08E7-B67F-D37EA9838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343400"/>
            <a:ext cx="2182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 </a:t>
            </a:r>
            <a:r>
              <a:rPr lang="en-US" altLang="en-US" sz="1800" u="sng">
                <a:hlinkClick r:id="rId4" tooltip="Estrogen"/>
              </a:rPr>
              <a:t>estrogenic</a:t>
            </a:r>
            <a:r>
              <a:rPr lang="en-US" altLang="en-US" sz="1800"/>
              <a:t> </a:t>
            </a:r>
            <a:r>
              <a:rPr lang="en-US" altLang="en-US" sz="1800">
                <a:hlinkClick r:id="rId5" tooltip="Hormone"/>
              </a:rPr>
              <a:t>hormone</a:t>
            </a:r>
            <a:r>
              <a:rPr lang="en-US" altLang="en-US" sz="1800"/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4195EE-596F-B96E-1E77-8336B5DB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6477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4">
            <a:extLst>
              <a:ext uri="{FF2B5EF4-FFF2-40B4-BE49-F238E27FC236}">
                <a16:creationId xmlns:a16="http://schemas.microsoft.com/office/drawing/2014/main" id="{6071C247-2638-931A-A914-1D765C955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752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4000" b="1">
                <a:solidFill>
                  <a:srgbClr val="FF0000"/>
                </a:solidFill>
              </a:rPr>
              <a:t>Sonogashira Reaction</a:t>
            </a:r>
            <a:endParaRPr lang="en-US" altLang="en-US" sz="4000" b="1">
              <a:solidFill>
                <a:srgbClr val="FF0000"/>
              </a:solidFill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D5943D80-EBEF-55FC-6185-6A173A4A0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905000"/>
            <a:ext cx="1703388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6CC2D-6009-6C0C-C9B9-AC7FEBA1A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31" y="1971675"/>
            <a:ext cx="3180362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F78CAEA1-76EB-D37E-8086-93E3D6C2C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497638"/>
            <a:ext cx="8135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K. C. Nicolaou, S. E. Webber,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J. Am. Chem. Soc.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1984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106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5734 – 5736</a:t>
            </a:r>
            <a:endParaRPr lang="en-GB" altLang="en-US" sz="1000">
              <a:solidFill>
                <a:srgbClr val="344058"/>
              </a:solidFill>
              <a:latin typeface="Tahoma" panose="020B060403050404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C198C64-DBAA-AA25-A416-7F5A756C6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75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rgbClr val="FF0000"/>
                </a:solidFill>
                <a:ea typeface="+mj-ea"/>
                <a:cs typeface="+mj-cs"/>
              </a:rPr>
              <a:t>The </a:t>
            </a:r>
            <a:r>
              <a:rPr lang="en-GB" b="1" dirty="0" err="1">
                <a:solidFill>
                  <a:srgbClr val="FF0000"/>
                </a:solidFill>
                <a:ea typeface="+mj-ea"/>
                <a:cs typeface="+mj-cs"/>
              </a:rPr>
              <a:t>Sonogashira</a:t>
            </a:r>
            <a:r>
              <a:rPr lang="en-GB" b="1" dirty="0">
                <a:solidFill>
                  <a:srgbClr val="FF0000"/>
                </a:solidFill>
                <a:ea typeface="+mj-ea"/>
                <a:cs typeface="+mj-cs"/>
              </a:rPr>
              <a:t> Coupling: </a:t>
            </a:r>
            <a:r>
              <a:rPr lang="en-GB" b="1" dirty="0" err="1">
                <a:solidFill>
                  <a:srgbClr val="FF0000"/>
                </a:solidFill>
                <a:ea typeface="+mj-ea"/>
                <a:cs typeface="+mj-cs"/>
              </a:rPr>
              <a:t>Eicosanoid</a:t>
            </a:r>
            <a:r>
              <a:rPr lang="en-GB" b="1" dirty="0">
                <a:solidFill>
                  <a:srgbClr val="FF0000"/>
                </a:solidFill>
                <a:ea typeface="+mj-ea"/>
                <a:cs typeface="+mj-cs"/>
              </a:rPr>
              <a:t> 212</a:t>
            </a:r>
          </a:p>
        </p:txBody>
      </p:sp>
      <p:graphicFrame>
        <p:nvGraphicFramePr>
          <p:cNvPr id="22532" name="Object 2">
            <a:extLst>
              <a:ext uri="{FF2B5EF4-FFF2-40B4-BE49-F238E27FC236}">
                <a16:creationId xmlns:a16="http://schemas.microsoft.com/office/drawing/2014/main" id="{2D27F49F-8C30-77D3-D346-7659095DE3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8613" y="1428750"/>
          <a:ext cx="5946775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5687000" imgH="24003000" progId="ChemDraw.Document.6.0">
                  <p:embed/>
                </p:oleObj>
              </mc:Choice>
              <mc:Fallback>
                <p:oleObj name="CS ChemDraw Drawing" r:id="rId2" imgW="35687000" imgH="24003000" progId="ChemDraw.Document.6.0">
                  <p:embed/>
                  <p:pic>
                    <p:nvPicPr>
                      <p:cNvPr id="22532" name="Object 2">
                        <a:extLst>
                          <a:ext uri="{FF2B5EF4-FFF2-40B4-BE49-F238E27FC236}">
                            <a16:creationId xmlns:a16="http://schemas.microsoft.com/office/drawing/2014/main" id="{2D27F49F-8C30-77D3-D346-7659095DE3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1428750"/>
                        <a:ext cx="5946775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Rectangle 4">
            <a:extLst>
              <a:ext uri="{FF2B5EF4-FFF2-40B4-BE49-F238E27FC236}">
                <a16:creationId xmlns:a16="http://schemas.microsoft.com/office/drawing/2014/main" id="{7A190B95-B90B-9063-4B65-6510C9CDD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410200"/>
            <a:ext cx="1908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 anti </a:t>
            </a:r>
            <a:r>
              <a:rPr lang="en-US" altLang="en-US" sz="1800">
                <a:hlinkClick r:id="rId4" tooltip="Inflammation"/>
              </a:rPr>
              <a:t>inflammation</a:t>
            </a:r>
            <a:endParaRPr lang="en-US" altLang="en-US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87747170-2946-86F4-76F7-456EC1B64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497638"/>
            <a:ext cx="8135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P. Wipf, T. H. Graham,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J. Am. Chem. Soc.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2004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de-DE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126</a:t>
            </a:r>
            <a:r>
              <a:rPr lang="de-DE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15346 –15347.</a:t>
            </a:r>
            <a:endParaRPr lang="en-GB" altLang="en-US" sz="1000">
              <a:solidFill>
                <a:srgbClr val="344058"/>
              </a:solidFill>
              <a:latin typeface="Tahoma" panose="020B060403050404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12079F-4F71-571F-0F9F-73FEE5CFDA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75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>
                <a:solidFill>
                  <a:srgbClr val="FF0000"/>
                </a:solidFill>
                <a:ea typeface="+mj-ea"/>
                <a:cs typeface="+mj-cs"/>
              </a:rPr>
              <a:t>The </a:t>
            </a:r>
            <a:r>
              <a:rPr lang="en-GB" b="1" dirty="0" err="1">
                <a:solidFill>
                  <a:srgbClr val="FF0000"/>
                </a:solidFill>
                <a:ea typeface="+mj-ea"/>
                <a:cs typeface="+mj-cs"/>
              </a:rPr>
              <a:t>Sonogashira</a:t>
            </a:r>
            <a:r>
              <a:rPr lang="en-GB" b="1" dirty="0">
                <a:solidFill>
                  <a:srgbClr val="FF0000"/>
                </a:solidFill>
                <a:ea typeface="+mj-ea"/>
                <a:cs typeface="+mj-cs"/>
              </a:rPr>
              <a:t> Coupling: </a:t>
            </a:r>
            <a:r>
              <a:rPr lang="en-GB" b="1" dirty="0" err="1">
                <a:solidFill>
                  <a:srgbClr val="FF0000"/>
                </a:solidFill>
                <a:ea typeface="+mj-ea"/>
                <a:cs typeface="+mj-cs"/>
              </a:rPr>
              <a:t>Disorazole</a:t>
            </a:r>
            <a:r>
              <a:rPr lang="en-GB" b="1" dirty="0">
                <a:solidFill>
                  <a:srgbClr val="FF0000"/>
                </a:solidFill>
                <a:ea typeface="+mj-ea"/>
                <a:cs typeface="+mj-cs"/>
              </a:rPr>
              <a:t> C</a:t>
            </a:r>
            <a:r>
              <a:rPr lang="en-GB" b="1" baseline="-25000" dirty="0">
                <a:solidFill>
                  <a:srgbClr val="FF0000"/>
                </a:solidFill>
                <a:ea typeface="+mj-ea"/>
                <a:cs typeface="+mj-cs"/>
              </a:rPr>
              <a:t>1</a:t>
            </a:r>
            <a:endParaRPr lang="en-GB" b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graphicFrame>
        <p:nvGraphicFramePr>
          <p:cNvPr id="23556" name="Object 2">
            <a:extLst>
              <a:ext uri="{FF2B5EF4-FFF2-40B4-BE49-F238E27FC236}">
                <a16:creationId xmlns:a16="http://schemas.microsoft.com/office/drawing/2014/main" id="{7FAEF13D-E550-B8FA-288F-D8341FF3D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215107"/>
              </p:ext>
            </p:extLst>
          </p:nvPr>
        </p:nvGraphicFramePr>
        <p:xfrm>
          <a:off x="105570" y="742773"/>
          <a:ext cx="8780462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2679600" imgH="32461200" progId="ChemDraw.Document.6.0">
                  <p:embed/>
                </p:oleObj>
              </mc:Choice>
              <mc:Fallback>
                <p:oleObj name="CS ChemDraw Drawing" r:id="rId2" imgW="52679600" imgH="32461200" progId="ChemDraw.Document.6.0">
                  <p:embed/>
                  <p:pic>
                    <p:nvPicPr>
                      <p:cNvPr id="23556" name="Object 2">
                        <a:extLst>
                          <a:ext uri="{FF2B5EF4-FFF2-40B4-BE49-F238E27FC236}">
                            <a16:creationId xmlns:a16="http://schemas.microsoft.com/office/drawing/2014/main" id="{7FAEF13D-E550-B8FA-288F-D8341FF3DD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70" y="742773"/>
                        <a:ext cx="8780462" cy="541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4">
            <a:extLst>
              <a:ext uri="{FF2B5EF4-FFF2-40B4-BE49-F238E27FC236}">
                <a16:creationId xmlns:a16="http://schemas.microsoft.com/office/drawing/2014/main" id="{EFEE95E6-C2A4-F043-4033-7D9748FA8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096000"/>
            <a:ext cx="1271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 anti cancer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BEFCF-BADB-FA65-2BE0-7408B56731E6}"/>
              </a:ext>
            </a:extLst>
          </p:cNvPr>
          <p:cNvSpPr txBox="1"/>
          <p:nvPr/>
        </p:nvSpPr>
        <p:spPr>
          <a:xfrm>
            <a:off x="6705600" y="2819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chard F. Heck.jpg">
            <a:extLst>
              <a:ext uri="{FF2B5EF4-FFF2-40B4-BE49-F238E27FC236}">
                <a16:creationId xmlns:a16="http://schemas.microsoft.com/office/drawing/2014/main" id="{BE4D83BC-4CD0-BEA7-D0DB-25BDA6D1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25563"/>
            <a:ext cx="2743200" cy="38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Ei-ichi Negishi.jpg">
            <a:extLst>
              <a:ext uri="{FF2B5EF4-FFF2-40B4-BE49-F238E27FC236}">
                <a16:creationId xmlns:a16="http://schemas.microsoft.com/office/drawing/2014/main" id="{0DAC07DA-05A2-D940-7B69-A27F6302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325563"/>
            <a:ext cx="2743200" cy="38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kira Suzuki.jpg">
            <a:extLst>
              <a:ext uri="{FF2B5EF4-FFF2-40B4-BE49-F238E27FC236}">
                <a16:creationId xmlns:a16="http://schemas.microsoft.com/office/drawing/2014/main" id="{D9F05986-EBD1-FDB0-1EB6-1027F6481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5563"/>
            <a:ext cx="2743200" cy="38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E7B03B-21E1-FDB2-7F92-AA62F9209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5410200"/>
            <a:ext cx="2517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F. 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5F638-E3C1-380F-0A89-16788EFBA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238" y="5410200"/>
            <a:ext cx="2366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Ei-ichi Negishi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854D1-8273-F609-98E5-12E6872F5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419725"/>
            <a:ext cx="2089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Akira Suzuki</a:t>
            </a:r>
          </a:p>
        </p:txBody>
      </p:sp>
      <p:sp>
        <p:nvSpPr>
          <p:cNvPr id="4104" name="TextBox 7">
            <a:extLst>
              <a:ext uri="{FF2B5EF4-FFF2-40B4-BE49-F238E27FC236}">
                <a16:creationId xmlns:a16="http://schemas.microsoft.com/office/drawing/2014/main" id="{B51D70CC-F9CF-E9A3-42DC-566808648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304800"/>
            <a:ext cx="1323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5BE0D-4390-DBDA-2F65-81D0A13CC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324600"/>
            <a:ext cx="871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Georgia" panose="02040502050405020303" pitchFamily="18" charset="0"/>
              </a:rPr>
              <a:t>In </a:t>
            </a:r>
            <a:r>
              <a:rPr lang="en-US" altLang="en-US" sz="2400" b="1">
                <a:latin typeface="Georgia" panose="02040502050405020303" pitchFamily="18" charset="0"/>
              </a:rPr>
              <a:t>2010</a:t>
            </a:r>
            <a:r>
              <a:rPr lang="en-US" altLang="en-US" sz="2400">
                <a:latin typeface="Georgia" panose="02040502050405020303" pitchFamily="18" charset="0"/>
              </a:rPr>
              <a:t>, they were jointly awarded </a:t>
            </a:r>
            <a:r>
              <a:rPr lang="en-US" altLang="en-US" sz="2400" b="1">
                <a:solidFill>
                  <a:srgbClr val="00CC00"/>
                </a:solidFill>
                <a:latin typeface="Georgia" panose="02040502050405020303" pitchFamily="18" charset="0"/>
              </a:rPr>
              <a:t>Nobel prize</a:t>
            </a:r>
            <a:r>
              <a:rPr lang="en-US" altLang="en-US" sz="2400">
                <a:latin typeface="Georgia" panose="02040502050405020303" pitchFamily="18" charset="0"/>
              </a:rPr>
              <a:t> in Chemistry</a:t>
            </a:r>
          </a:p>
        </p:txBody>
      </p:sp>
      <p:sp>
        <p:nvSpPr>
          <p:cNvPr id="4106" name="Slide Number Placeholder 9">
            <a:extLst>
              <a:ext uri="{FF2B5EF4-FFF2-40B4-BE49-F238E27FC236}">
                <a16:creationId xmlns:a16="http://schemas.microsoft.com/office/drawing/2014/main" id="{8E8FA032-ADF7-0C5F-E31E-3D37179E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EE20E5-7DB9-B441-B6DA-887D4BA8F8FC}" type="slidenum">
              <a:rPr lang="en-US" altLang="en-US" sz="1200" smtClean="0">
                <a:solidFill>
                  <a:srgbClr val="FFFFFF"/>
                </a:solidFill>
                <a:latin typeface="Georgia" panose="02040502050405020303" pitchFamily="18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1">
            <a:extLst>
              <a:ext uri="{FF2B5EF4-FFF2-40B4-BE49-F238E27FC236}">
                <a16:creationId xmlns:a16="http://schemas.microsoft.com/office/drawing/2014/main" id="{D386EE5B-614B-FB79-C818-3D2FE0C2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7363" y="76200"/>
            <a:ext cx="32210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4000" b="1">
                <a:solidFill>
                  <a:srgbClr val="FF0000"/>
                </a:solidFill>
              </a:rPr>
              <a:t>Stille Reaction</a:t>
            </a:r>
            <a:endParaRPr lang="en-US" altLang="en-US" sz="4000" b="1">
              <a:solidFill>
                <a:srgbClr val="FF0000"/>
              </a:solidFill>
            </a:endParaRPr>
          </a:p>
        </p:txBody>
      </p:sp>
      <p:graphicFrame>
        <p:nvGraphicFramePr>
          <p:cNvPr id="24579" name="Object 1">
            <a:extLst>
              <a:ext uri="{FF2B5EF4-FFF2-40B4-BE49-F238E27FC236}">
                <a16:creationId xmlns:a16="http://schemas.microsoft.com/office/drawing/2014/main" id="{30BA48D1-7FEC-9109-FAD6-124AA3227C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762000"/>
          <a:ext cx="472440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9367500" imgH="6057900" progId="ChemDraw.Document.6.0">
                  <p:embed/>
                </p:oleObj>
              </mc:Choice>
              <mc:Fallback>
                <p:oleObj name="CS ChemDraw Drawing" r:id="rId2" imgW="19367500" imgH="6057900" progId="ChemDraw.Document.6.0">
                  <p:embed/>
                  <p:pic>
                    <p:nvPicPr>
                      <p:cNvPr id="24579" name="Object 1">
                        <a:extLst>
                          <a:ext uri="{FF2B5EF4-FFF2-40B4-BE49-F238E27FC236}">
                            <a16:creationId xmlns:a16="http://schemas.microsoft.com/office/drawing/2014/main" id="{30BA48D1-7FEC-9109-FAD6-124AA3227C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762000"/>
                        <a:ext cx="4724400" cy="147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Rectangle 3">
            <a:extLst>
              <a:ext uri="{FF2B5EF4-FFF2-40B4-BE49-F238E27FC236}">
                <a16:creationId xmlns:a16="http://schemas.microsoft.com/office/drawing/2014/main" id="{EF402380-CCFE-5E09-9D66-D3F24AAC7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181725"/>
            <a:ext cx="807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e-DE" altLang="en-US" sz="1400">
                <a:solidFill>
                  <a:srgbClr val="344058"/>
                </a:solidFill>
                <a:latin typeface="Tahoma" panose="020B0604030504040204" pitchFamily="34" charset="0"/>
              </a:rPr>
              <a:t>a) D. Milstein, J. K. Stille, </a:t>
            </a:r>
            <a:r>
              <a:rPr lang="de-DE" altLang="en-US" sz="1400" i="1">
                <a:solidFill>
                  <a:srgbClr val="344058"/>
                </a:solidFill>
                <a:latin typeface="Tahoma" panose="020B0604030504040204" pitchFamily="34" charset="0"/>
              </a:rPr>
              <a:t>J. Am. Chem. Soc.</a:t>
            </a:r>
            <a:r>
              <a:rPr lang="de-DE" altLang="en-US" sz="14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400" b="1">
                <a:solidFill>
                  <a:srgbClr val="344058"/>
                </a:solidFill>
                <a:latin typeface="Tahoma" panose="020B0604030504040204" pitchFamily="34" charset="0"/>
              </a:rPr>
              <a:t>1978</a:t>
            </a:r>
            <a:r>
              <a:rPr lang="de-DE" altLang="en-US" sz="14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de-DE" altLang="en-US" sz="1400" i="1">
                <a:solidFill>
                  <a:srgbClr val="344058"/>
                </a:solidFill>
                <a:latin typeface="Tahoma" panose="020B0604030504040204" pitchFamily="34" charset="0"/>
              </a:rPr>
              <a:t>100</a:t>
            </a:r>
            <a:r>
              <a:rPr lang="de-DE" altLang="en-US" sz="1400">
                <a:solidFill>
                  <a:srgbClr val="344058"/>
                </a:solidFill>
                <a:latin typeface="Tahoma" panose="020B0604030504040204" pitchFamily="34" charset="0"/>
              </a:rPr>
              <a:t>, 3636 – 3638; b) D. Milstein, J. K. Stille, </a:t>
            </a:r>
            <a:r>
              <a:rPr lang="de-DE" altLang="en-US" sz="1400" i="1">
                <a:solidFill>
                  <a:srgbClr val="344058"/>
                </a:solidFill>
                <a:latin typeface="Tahoma" panose="020B0604030504040204" pitchFamily="34" charset="0"/>
              </a:rPr>
              <a:t>J. Am. Chem. Soc.</a:t>
            </a:r>
            <a:r>
              <a:rPr lang="de-DE" altLang="en-US" sz="14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de-DE" altLang="en-US" sz="1400" b="1">
                <a:solidFill>
                  <a:srgbClr val="344058"/>
                </a:solidFill>
                <a:latin typeface="Tahoma" panose="020B0604030504040204" pitchFamily="34" charset="0"/>
              </a:rPr>
              <a:t>1979</a:t>
            </a:r>
            <a:r>
              <a:rPr lang="de-DE" altLang="en-US" sz="14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de-DE" altLang="en-US" sz="1400" i="1">
                <a:solidFill>
                  <a:srgbClr val="344058"/>
                </a:solidFill>
                <a:latin typeface="Tahoma" panose="020B0604030504040204" pitchFamily="34" charset="0"/>
              </a:rPr>
              <a:t>101</a:t>
            </a:r>
            <a:r>
              <a:rPr lang="de-DE" altLang="en-US" sz="1400">
                <a:solidFill>
                  <a:srgbClr val="344058"/>
                </a:solidFill>
                <a:latin typeface="Tahoma" panose="020B0604030504040204" pitchFamily="34" charset="0"/>
              </a:rPr>
              <a:t>, 4992 – 4998.</a:t>
            </a:r>
            <a:endParaRPr lang="en-GB" altLang="en-US" sz="1400">
              <a:solidFill>
                <a:srgbClr val="344058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24581" name="Object 2">
            <a:extLst>
              <a:ext uri="{FF2B5EF4-FFF2-40B4-BE49-F238E27FC236}">
                <a16:creationId xmlns:a16="http://schemas.microsoft.com/office/drawing/2014/main" id="{9EF987B5-5D91-3FF6-86C1-EC2434B598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514600"/>
          <a:ext cx="541972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0309800" imgH="26060400" progId="ChemDraw.Document.6.0">
                  <p:embed/>
                </p:oleObj>
              </mc:Choice>
              <mc:Fallback>
                <p:oleObj name="CS ChemDraw Drawing" r:id="rId4" imgW="40309800" imgH="26060400" progId="ChemDraw.Document.6.0">
                  <p:embed/>
                  <p:pic>
                    <p:nvPicPr>
                      <p:cNvPr id="24581" name="Object 2">
                        <a:extLst>
                          <a:ext uri="{FF2B5EF4-FFF2-40B4-BE49-F238E27FC236}">
                            <a16:creationId xmlns:a16="http://schemas.microsoft.com/office/drawing/2014/main" id="{9EF987B5-5D91-3FF6-86C1-EC2434B598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514600"/>
                        <a:ext cx="5419725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AutoShape 4" descr="https://encrypted-tbn2.gstatic.com/images?q=tbn:ANd9GcQiDAQtRvXNPMuuqXWezK-KrFvbODgyZIIl4Z7O63dBAmNEw90Dmw">
            <a:extLst>
              <a:ext uri="{FF2B5EF4-FFF2-40B4-BE49-F238E27FC236}">
                <a16:creationId xmlns:a16="http://schemas.microsoft.com/office/drawing/2014/main" id="{38BBB4D4-5519-257F-BF84-6B6D3A8978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4583" name="AutoShape 6" descr="https://encrypted-tbn2.gstatic.com/images?q=tbn:ANd9GcQiDAQtRvXNPMuuqXWezK-KrFvbODgyZIIl4Z7O63dBAmNEw90Dmw">
            <a:extLst>
              <a:ext uri="{FF2B5EF4-FFF2-40B4-BE49-F238E27FC236}">
                <a16:creationId xmlns:a16="http://schemas.microsoft.com/office/drawing/2014/main" id="{EFBA2992-7EAB-4A27-25FC-280925CBDB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4584" name="Picture 8" descr="http://www.today.colostate.edu/userfiles/images/Stille_by_skillman_story.jpg">
            <a:extLst>
              <a:ext uri="{FF2B5EF4-FFF2-40B4-BE49-F238E27FC236}">
                <a16:creationId xmlns:a16="http://schemas.microsoft.com/office/drawing/2014/main" id="{4DBDE484-2349-B5FF-5F34-E9818DC8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1000"/>
            <a:ext cx="16033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AutoShape 10" descr="data:image/jpeg;base64,/9j/4AAQSkZJRgABAQAAAQABAAD/2wCEAAkGBhQSERUUExQVFRQWFRQUFRUUFBUUFBcUFRgVFBQUFRQXHCYeFxkjGRQUHy8gJCcpLCwsFh4xNTAqNSYrLCkBCQoKDgwOFw8PGikcHBwsKSwpKSkpKSkpKSksKSwpLCksLCksLCksLCwsKSksKSwpLCwpKSwsLCksKSksKSwpKf/AABEIASIArgMBIgACEQEDEQH/xAAbAAACAgMBAAAAAAAAAAAAAAADBAIFAAEGB//EAEQQAAECAwMJBAgDCAEEAwAAAAEAAgMRIQQxkQUSQVFhcYGh8AYiscETMoKSorLC0UJy4RQjUmLS4vHyswdDc8MVJDT/xAAZAQEBAQEBAQAAAAAAAAAAAAAAAQIEAwX/xAAgEQEBAAICAwADAQAAAAAAAAAAAQIRAyESMUEiMnFR/9oADAMBAAIRAxEAPwBRhqng+iSlJNQ30WVjZKnCiSKXiuWmlA6YikwoEITTEBtVFMQmqMSHK5GaxSkiILZU3BYxlUC0YVRGHQESOxDhOkipts9FGRaUy19FNsOdUQIxlMxaIb2SdsTAhURSEY0SxT9oZRJEIgZE1EhFzVJraoF32cymAlMwElX4oKqnjQO8ZKiPoJorYUkbNWPMgopWOxCYxOPEwl4tERtkSSLZ49UvJGso7wQW0Nqx7VNhUIkYSNVFQDkaGFW+nMlKDbte2ujcgcjOGlLB01POzkWGyiDGlNNigJKK6SI6FNupA214K3nKniRHNpNEg2glUORGTS7oCahii1EuRCDmrAEeIySEAg0YhWjVZmqQCAPparb2TSkI1TfpaIrAZJaMEQxloMJRAEWCarPRyKmKIIx7Q46UL0p11ULXbmMaXOIA1m5crlDta2oh4zoo1I6SNas2ZnjQYpF/aBjSajXT7Lh7Xll8T8RxPgoQ4ucBea9ealakd6O1cMfiOsUpLSE/Zu10J1M7oLzwsJFAbiLua1ChmtDquw8Fnya8HqYt7Iks1wM9oR4tolQFeT5xvFD3hxvEtVUSFliMyrXnaL+JGlalYuL0tzyTVTbRef2XtZGbqOnvCh3SuK6TI/auHFk10muukTedh0rW2dOtsj5hFLUKxkZqMVACIUEBHiBDCIGQsRColBWNajBQCmAqI5lUwy5BARmIIOVblTKDYTC5xkBiToATWULY2EwveZAaV53lfKLrQ7ONGD1QbpeZUakJZVyo+Mc4k3mTRQCepV0KA957oryTNksRjP05oOm5djkzJjWgABeXJyzD+vfj4rn3fSnyZ2ZFC/vHVoCvm5IAEg3CitoFnATTbLNcWXJcr27seOY+lEMlyFBx07lkPJuzHkupbYxKSm2yAaE8mvBy0XIDXCRFVzuVey8RhLoddmmmor0d9nrcl4lmBFVZyZY+mcuLHJ5G20ODs1wkbjPBEaA4At9YeV1V22W+zbIgnKTta4mNZ/ROLXCRB2+K7OPkmf8AXDycVwrsuyvaktIhxZgTlnE0B26l37Ik14rDtwlO8ie4DZrK73sT2h9I0QiQSA4i+YaJSnPevR42Otc0lCIkjhy1GCrIBQ3lGWjJBW5q2iGGoKoIxq04rGlafcg4ntnlDOiCF/DInTU7Or1zMUOiENAEur1O1vLo8QnS9281T+TbJKZ1mmteeeXjNvfjw8rpYZKsQa2gV9YoSTybBV1Z2VXzsruvpYzXRyzWbYn4cFCgGWpOsOwc1NNtCEQsLCmHEaltgCIQdDKBEgFW0hq5oEUKaa2qIsNct2kyIHDPaKjmF2sZiro8Jawy8btjPGZTTyiIJUlXrar/ALI/u4zHa+6eOgnfJMZXyXmvJbvkR4KvsTz6Rg0l7RMbwLgOPBfRmW4+XljqvWWrCtQjRTzVt5BOCWdOacIQ3NQLPQy1GkoEKoHJacVJaIQeY5Ss0o8Wkv3jhiSfBWOT20SuWo8475aYjvIeSsrHCDQFyc1dvDFrY4cqqyszpqoFpAErutCtLDbWNF8qcVyzG11bW9nhlOw2pSwWtrh6wxBVxAY0q+NbmUKufsUg7emzZxKawwwN6aq7hQBQcnc8bMUCKwEEzqlxp5QrFakbQxPA60tFCyrmMssBE/xC7eqLJEIPtMOgNay0EVG5dDloAETF9N+kJPIEEG0zGhpdvn/ldvFenzuad12llTBQbM1MSXQ5QyVqSJmrRCBIGi00TWy2aJCaqgUWHJDkiuaoPcACTcBMnYg8zypBzbW5v8/jXzVsNCRtxDrQX63kjcnCJDFcfL3XfxdRBsQxHFrTsVlA7KucJl4GwmXNUsOOWEBg7x06uJW8q2a0yGYYhzm3MJEnV0ip0GprVZxl3/jeXrboYPZZ7CTDcx0vwh9Va5OysWdx4c1w0Hbp2qvyXk1/oA9xe2Jnd1jnF7mskJAvlMGc9G8KNrtDi9pdOYEqiThXms5XXTeM627dsYltyp7dEJfMFxOoJ6wW7uCaWyiDIuaZaNqxMnpZtUw7DFziRntGxw5jSjmzxQDnGY0GoIO1UmXGxYUH0rYjy7Pk7NM5DjecAg9nu0lqc0lwMVjWgvzmhjw40IYQTnDTW+tAvWb1t43Uy06Ox5QJkx1DoKac+iqha2xQHs18QdRGhWkFs15PXtSZfhiTT/MB5JbspB/fE6C1x8B9072nb3ANoxmFXdm4uZHmaNkW8SJ02GXJdHDdOXnm707WYCiY6i9BaupxGWOmpOKixSIRS7SAtlwWZizNVZQCWynBz4URtxLXXa5TCbzVhhqXtZdXbzZ8AgtJ19dbE7DhzOyXNTtcOWdPQZdc1Gz3hfPt2+prVugoFl71Qa6etCvLDY5CYI4u8kSzw2EaCdtycg2UAzkANKxt6SBPiloNcB5qqs7s59a1VhlS0yEgJaEDI1mm6clTTorK3u6uF6IxucC3SpMg0UIFHX3qabpX9jMyJ01Go4gogyfmjUNQaGjkrQ2cG8SOxac2kp02hXdZ0om2Hv5zRKV+1WTKBEECU0tFMgVk0rMuwM8U0LIGTiGSaQHSEjIXgBFJzjLWNONyYs8IhrS4/hdPaZTHFa31pMcfytGskzDbnXyqiMC3BbJo3DwWTXfx/rHy+X98v6M0KTmqENyYc1bYKrUkRzVjWIiIYszUVrVkkHCZchlsSK3QXZ3A181XWaKuj7XwJRGmVHMlPaJ05hcwwLizndj6OF3JXRWCJRWZfJszgqXJUWas7bFGavGOiXpR5Qyje5woJyCa7NZeZnAEZp0B4l/lIkZwTFgyK13rTlhxXrjGMq7aFlNgBnKUlWOyswxM0tdW52aQ2eoHWlIGT2McJOcR/MZ1TMISJneKjXwKXFccl1AtcpB2KaigS2KoEcESKPDjTbI6F516dCRW1VXbI1+CZjWiqrrW6ctqmmcqyzHvie27doT05gDTnXeXgk7E3vT1NJ8P1VlZmz72jzW8cfK6Zufhjck1oNUnhSYxfQfI91kNqaIQobQjkIoBatAIhathiCWYoFtVJ8RaDkQC1WVrxmvaHC+RE153lCzejjPZqcZbrxykvSogXHdsbDmvbFFzhmu/M27EfKvLlm5t78OWrpWZGM4mamMuR8xhzjKsqmSr7DGzIoK6bKUJkSGKA3TXJ6rs9xx1jyuxt7gRqvKvMmZahbetir49haDMsDhuqrLJghXgSIxWpW5J9WP/AMlCMu9gEQW2HMnO0LdnDJjRPYPstx7I1xqRwDfstWtSYtG1NvmJXXp6DFnclIWRoUjNjTPSQCUzZ7OIYI0aANCxbtmzVAaSXIVpNRxTMFndJ2pSKZuWdHs9kex+kzjMiUhQXznPwVy2zhokLkv2dg/u3O1u+US+6snNXZxYySVw82duVnyEnQ1KEEYw5rYs8l6ucJrURwRA1YWIoRhqBCM2JRbzaIFntWwFJzVEojClcpZObGhOhnTcdThcetqaDVNrVFjyi0wSx5a6jmmR4Kws+Ue7IlG7XQJWp+0Ndi0DxBVIDoXHlj3p345dSuhs8QEJ2DYg6spKlybaADVX9ktYlrF6zI9vIWFksC52Mk3BhtG9K/tYTDIzZU3q2LMhHv0BAixdCHEjaeaEIyzpnKiviSAS0NpPE01lSPeuxVv2fsGdEmbmCftGjfM8FqY7umblqbW1js+ZDazUK77zzRHhTiMkVBzZrt9Pm27uw2Is1IQFIMQQkpNYt5qiXSQLQ2JllyE25EbcgFEYh+iR3hEhMneqF2w1qM4MaXG4CabENc323t2ZBc0apu40A4zUpJtwFry9+1WiKTTNIaPyiYUTCVDkcyikaweR/VdGFyZ9ZO/CfiAZi5HgWyILgMfKSMIGdctOyXFvAU2umC1xTWSsINteBUJaxWZ8+8FdNsClyWYEDGc7YnLLZtpO9GFmDURsUghrWlz3GTWNE3E+Q2mgWd2vSYSd0wyHc1om40AXYZOyX6GFImbjV2qercAZbzsUOznZ/wBA30kQh0U1mBRv8rJ/hB951dAlZxq9T6v57Qurjw13XFzcvl1PSvtELug7SlArXKLJQ5C80G8X8BdvcVXthEX8l7OZOG6SnJahtRMxFDzUJzJpktQwxQKRAsBW4msqvtOV2to2p16FUWRdSqFEyxDaJX7G153LnI+UXPN5I1XDBRY3X+nV+G1DaztGW3uMm93dV2JSeXsmF8EAzLnd4k1JMjm13fMoftDITDFiA+jYRMNE3OJI7o4aTqTmTO0LLfDe5kNzfR0cHSIm6oIlfQAS2KVrH3t4zBOZamN/mcOWnkupLKKiytAllMgaJHcSKrpWMXJy+47+L1U8lxQHd4UXUQi0i4LkjCOhWFhjuIkSV516RaxQ3OuRDaR1dikH2hjBMiZ2zKHZyYpa6JNlnzs2YoSRUgbAKmSkxuV1GrlMZurKxwnxn5kJucfxOPqMG3bqF5XcZB7Mw7NN1XRHUe8mu1jf4RrldtNU7knJ8OFDa2GAG0Ilf3hOe15GAR40SQ4aLpaJbPG+5dmHHMe/r5/LzXPqeg4z5mX6f4GoeZUnMkQNVd3DXW7WRNas7dJ646N9+rWox4uaCRfc3frlsJx3L1eLVHOOptAN054SOvSUm5mc6l3XDCaZc3MbLTd4Z3k3FQhM/XlPiZtHEoFjB4bf1Q3PINa7vsrC03ATr4mgnPfT2ZpZsHTgOePU9BIgxwNy2WocWHI6j1Tb1ciQoo/FQ8iiuQtEVz6uPAUCDEs8r+uvJWXofvhX7e8lLQK9X/5zsVUKthS68OtI1LHHrrdgApOPXXVTqWhr66uxRAsuxJWMM/ie4HhfyorTsRYGw7ICKF5iF8rzKmGaOao8rsLocv4XB30mvVy6bsfFD7MWUzmO+F9Z7u8eJGpZrceU9sLPmZUim6sP5Gq7szhMK9/6kdnQ9gtEMTiQ6PAFXQ/4tuaeROpc1Cieqdi5eWdvocNlx6WD4cq6FF1uDRSS1aI1KK+yH2NcM2JFnn3huhv5tvhwp544XKvTkzmE3SGSezkS0uDox9HCodAe4fyt26+RVr2pENsKFDZTNPdaJ0A0k9TmV0psDg3Twp4aagcRqK4zK9hcYsp87hXOPI4bV2Y4TGdPncnLln7df2GyiX2XNP8A2yWC71bwJDf4BXvrHrE9eQVD2QsGZBoJZzs7qnBdPBhdbd2k8hpW3mwNkCTQCpJpLbrHidiWDs509Aunr1kbADgp2yMD3RvOkY6TSp2FDaKS5YTHEybwKJGnVOweGrfIji9bE87b9VfPOPshEY2W0+JnIYumdwQoYqdWvZpPug+8iovAJ2fT/qCfaQrTEkK4b5OI+RqaLNJ47vWdyDWqsfOI86hOe03kYmWCDTXm86tXlppWW0BFcZ3g7hz0HYEy2CG7T4y+7zyS8eNKgMtoqZD7nOOCCohw5tmN/wBhiWj2VWx4Xelq/wAfrxV9AhShjd9wOeceCqi2pPW7BVCLrNPrrfigOZXrrZwV0yzybXroE4IEKx50+t/KeCIpnQw6huNOBkPCWBTGTIESyOc8gEENaZzkQM6Z4TEt6la7IWulr6P14K4jO9JZi68g5s9ZhkA/HLBFUka1Wt0UFpa1h0ZocD/KZ1OIvC5jtHCECIw0DYk6Cga5ss4NGhveBloquwbFLQ3UJjnU8Vxn/U98/wBmIuIjT/NOHPlJeXJjuPfgyszdF2CyT6eP6R3qQgDszz6p4AOdwC9MZZwNHDAy5sbiuf7A5L9BYYQcO89vpH66gOl7vo27yV00pb/Och8bifZVwx1E5s/LKoRIVKX+c80H3i53BcHlZo9K4DY0flvPwjmu+nho3eqDgHuXI5VyeTFzgJ506C+vel7oaOK9Hi6bJdmDWNA1C7dO+7jx1Jm0RM0SF5Ehu0mWho5oNhdNgdrAmSaAC+ZNZTHGSFEizJdrxlQy+UcSpKaQDNA2eUh8o95MQm6uHGYacM53FDAlvJv2mbQcS8orKjfymPJg5orHHhq2TEhgwE8VBjdfHd6xHuho4qTzO/TfuNTgwAcUCPaJb9W31jzzRwKCGUY59QXm/Z+J3OQ4I0KCIbd0uJH9x+FDsNnqXOqTL+o/SOK1lGLo6Mpj+rFACNHJu2crvGe92xbgQ5XEA6zd0ZYNCjCZ/nGvzHBEhyOiezDwGaOJRS0Y93y4UGEveVWxk3S63qyjGnW2fn7oSVmbeetXnPgqyy2RJNOHWJCNY4Wa0Ynrg7FKP70QDVMnhWWPirIiQ60f6fEgpstN16Oj4OxVnkSB/wDWAA/ixmSfic1V2VxTd5f6j3lb9nj+4bsnxNT45qCjfZs1xZqu3eqOYVXbOz4tZgwiJhsdkR3/AIgHekG8jMGC6XKMKbgW3i7dMAeE/aRuzdm7znkVEgJ66SGPo8Cpe+llsu46JrZcPEHzefhWnnVuHyNOJe7gtPiZo13AbTPNbi4koL31lo8hMfK1x9pEZaIoDCdHkR/Q34kpYYZcc83m4apmTRjX2FG1OMR4YPw+t+YkU4HNHBOmTRIapDd6oOAceKKVDcwObPuucXgaZGsjroJ8QjsbiPH/AGcPdUWCZzjvlsEnS+QKbab/ADFB8bjgg0/Vw4eoDgHlGhV437j3nYNAHFLvI4XcPV+VrjxRmvpXj8zuWa1BC0RcdW0yJHyhCgwZmuOypJwBPtLUi47fMkjxLvdTcFg4Hwd/Y3mgI2gnpqeJ70sSwcFVWsTiSGjyoObeatnvlXjh3jzLRwVZCb+9E+PCp+UoJRGyObw8GeAchWd5L3AGVJ41lzGCNbBKuwY5pd4uCrbPV7urqDkUE3mnWz+3ApcCQ661hFnOnR6n8SFbDJtOHWB4lVA8nNm5zsOFfEDFWESnDy/0OKDYIeaBsrhX6W4ojzXd5f6HFBVZRbR2ynEU8Q1WfZs/utgLj5jkxJWmFOGdd/n5NxR+zDqObtnw9X6kA8oMk0zvbMbwZz+QK5yTBLITR+K8/muHxFx9lVlubnRg3WZ85/UFb59KY7JEA+7nO9oKAkSLgLtgAIB90E73BBdFzQXHQCeIlJvvSHsLVf0wpjmj2StPbMtbonnn8rZ5uMnHiipZPs2a2Z9YmZ33D4nHBbivBMtHld8rT7yJFfIS0+Y/vecECAJ7vICZ+FrcUBiZDb093MtHBaNKC/zFB8bieC3EMjtFTv8AWPxFo4KP+Advqj4i48EA4pHDyuHwtPvIk6bfOczi8geygRHV2eWjk0e8mGNlvHiKfO44INw4egcPkH1FNAYHwNPlacUGGNW4fI36ijkc6cD3R8LSeKAcR1K8f+R30hIwGTed0uJkD4uTVoiU314HvH4WjFDsrdOmp4gf1OQayldPjiZ+DFT2GEXEgdSp5q4ykO6RvHgwfUkMkOALiep/4QBhf48B8w91LxzNw2GeFRypwUxE63/o44LQ19a/EHFVDUGgn1SvgwYocYyacPL6XYojqAdXfozmgxBcN5wp4tOKCZh907vCv0txSnZ4yiubwwcP6VZwmYeU/tD5qoshzLSdx+WZ5zQP2YZ0Z7v4ZMB2yaPGvBWDT1s9b5QwcUpY4Mgf5nOdP8xIHIuwTOdp4/VL/jCiptBnLTOXGon7xeeCI0gd7QflvA91g95RhiR3UG/1BzzzxQokUTpc2Z+3JrcUGRn6NJMvucS4+yjQBSvHd67uQaEq0TdsFJ4zOAfimnOpXTf87h8oQanp0+Yr87gOCw08Bw7gOOeVjab/ADH97uSg/UN30g4B5QQhXz0CvAd6XJgTRMqaR4t/vdyQYdJcCfnPINCI06dXi3vH4nDBAeE2V2i7h3G8ySiOGrcOUNv1FQbThzzRL5nKbhIbrvZGaPiJQJ2l0zsnyn/S04o8ASA4E84h5yS7mzdL2RyZ4BybYedeBM/lailMoCkuGA/qclMmQc4EbZ4f7Ju13dX1efpUMkNkTulzl9KekUmjrUUWFeN/1NWLFUMHRuHgz7lDHrDcPFq2sQMsu9n6Cqe3f/oO5/1rFiVPi6Z6o/L9DkYet7X/ALGrFilajbTT3frKVhafZ8WLFiqNwLvZPys+5TcX1hvP/I1YsUqtw9Hs/WUAXez9A+5WLFfqCxbz7XiwIrLxvH/IVixT4o8PR7HzlS0D2PmcsWIE7PeOHyuTB9X2T8jVixPoBbLj7fi1Asxod4+tYsVhX//Z">
            <a:extLst>
              <a:ext uri="{FF2B5EF4-FFF2-40B4-BE49-F238E27FC236}">
                <a16:creationId xmlns:a16="http://schemas.microsoft.com/office/drawing/2014/main" id="{7AFB7C78-BF14-5E18-055D-19D45A285D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4586" name="AutoShape 12" descr="data:image/jpeg;base64,/9j/4AAQSkZJRgABAQAAAQABAAD/2wCEAAkGBhQSERUUExQVFRQWFRQUFRUUFBUUFBcUFRgVFBQUFRQXHCYeFxkjGRQUHy8gJCcpLCwsFh4xNTAqNSYrLCkBCQoKDgwOFw8PGikcHBwsKSwpKSkpKSkpKSksKSwpLCksLCksLCksLCwsKSksKSwpLCwpKSwsLCksKSksKSwpKf/AABEIASIArgMBIgACEQEDEQH/xAAbAAACAgMBAAAAAAAAAAAAAAADBAIFAAEGB//EAEQQAAECAwMJBAgDCAEEAwAAAAEAAgMRIQQxkQUSQVFhcYGh8AYiscETMoKSorLC0UJy4RQjUmLS4vHyswdDc8MVJDT/xAAZAQEBAQEBAQAAAAAAAAAAAAAAAQIEAwX/xAAgEQEBAAICAwADAQAAAAAAAAAAAQIRAyESMUEiMnFR/9oADAMBAAIRAxEAPwBRhqng+iSlJNQ30WVjZKnCiSKXiuWmlA6YikwoEITTEBtVFMQmqMSHK5GaxSkiILZU3BYxlUC0YVRGHQESOxDhOkipts9FGRaUy19FNsOdUQIxlMxaIb2SdsTAhURSEY0SxT9oZRJEIgZE1EhFzVJraoF32cymAlMwElX4oKqnjQO8ZKiPoJorYUkbNWPMgopWOxCYxOPEwl4tERtkSSLZ49UvJGso7wQW0Nqx7VNhUIkYSNVFQDkaGFW+nMlKDbte2ujcgcjOGlLB01POzkWGyiDGlNNigJKK6SI6FNupA214K3nKniRHNpNEg2glUORGTS7oCahii1EuRCDmrAEeIySEAg0YhWjVZmqQCAPparb2TSkI1TfpaIrAZJaMEQxloMJRAEWCarPRyKmKIIx7Q46UL0p11ULXbmMaXOIA1m5crlDta2oh4zoo1I6SNas2ZnjQYpF/aBjSajXT7Lh7Xll8T8RxPgoQ4ucBea9ealakd6O1cMfiOsUpLSE/Zu10J1M7oLzwsJFAbiLua1ChmtDquw8Fnya8HqYt7Iks1wM9oR4tolQFeT5xvFD3hxvEtVUSFliMyrXnaL+JGlalYuL0tzyTVTbRef2XtZGbqOnvCh3SuK6TI/auHFk10muukTedh0rW2dOtsj5hFLUKxkZqMVACIUEBHiBDCIGQsRColBWNajBQCmAqI5lUwy5BARmIIOVblTKDYTC5xkBiToATWULY2EwveZAaV53lfKLrQ7ONGD1QbpeZUakJZVyo+Mc4k3mTRQCepV0KA957oryTNksRjP05oOm5djkzJjWgABeXJyzD+vfj4rn3fSnyZ2ZFC/vHVoCvm5IAEg3CitoFnATTbLNcWXJcr27seOY+lEMlyFBx07lkPJuzHkupbYxKSm2yAaE8mvBy0XIDXCRFVzuVey8RhLoddmmmor0d9nrcl4lmBFVZyZY+mcuLHJ5G20ODs1wkbjPBEaA4At9YeV1V22W+zbIgnKTta4mNZ/ROLXCRB2+K7OPkmf8AXDycVwrsuyvaktIhxZgTlnE0B26l37Ik14rDtwlO8ie4DZrK73sT2h9I0QiQSA4i+YaJSnPevR42Otc0lCIkjhy1GCrIBQ3lGWjJBW5q2iGGoKoIxq04rGlafcg4ntnlDOiCF/DInTU7Or1zMUOiENAEur1O1vLo8QnS9281T+TbJKZ1mmteeeXjNvfjw8rpYZKsQa2gV9YoSTybBV1Z2VXzsruvpYzXRyzWbYn4cFCgGWpOsOwc1NNtCEQsLCmHEaltgCIQdDKBEgFW0hq5oEUKaa2qIsNct2kyIHDPaKjmF2sZiro8Jawy8btjPGZTTyiIJUlXrar/ALI/u4zHa+6eOgnfJMZXyXmvJbvkR4KvsTz6Rg0l7RMbwLgOPBfRmW4+XljqvWWrCtQjRTzVt5BOCWdOacIQ3NQLPQy1GkoEKoHJacVJaIQeY5Ss0o8Wkv3jhiSfBWOT20SuWo8475aYjvIeSsrHCDQFyc1dvDFrY4cqqyszpqoFpAErutCtLDbWNF8qcVyzG11bW9nhlOw2pSwWtrh6wxBVxAY0q+NbmUKufsUg7emzZxKawwwN6aq7hQBQcnc8bMUCKwEEzqlxp5QrFakbQxPA60tFCyrmMssBE/xC7eqLJEIPtMOgNay0EVG5dDloAETF9N+kJPIEEG0zGhpdvn/ldvFenzuad12llTBQbM1MSXQ5QyVqSJmrRCBIGi00TWy2aJCaqgUWHJDkiuaoPcACTcBMnYg8zypBzbW5v8/jXzVsNCRtxDrQX63kjcnCJDFcfL3XfxdRBsQxHFrTsVlA7KucJl4GwmXNUsOOWEBg7x06uJW8q2a0yGYYhzm3MJEnV0ip0GprVZxl3/jeXrboYPZZ7CTDcx0vwh9Va5OysWdx4c1w0Hbp2qvyXk1/oA9xe2Jnd1jnF7mskJAvlMGc9G8KNrtDi9pdOYEqiThXms5XXTeM627dsYltyp7dEJfMFxOoJ6wW7uCaWyiDIuaZaNqxMnpZtUw7DFziRntGxw5jSjmzxQDnGY0GoIO1UmXGxYUH0rYjy7Pk7NM5DjecAg9nu0lqc0lwMVjWgvzmhjw40IYQTnDTW+tAvWb1t43Uy06Ox5QJkx1DoKac+iqha2xQHs18QdRGhWkFs15PXtSZfhiTT/MB5JbspB/fE6C1x8B9072nb3ANoxmFXdm4uZHmaNkW8SJ02GXJdHDdOXnm707WYCiY6i9BaupxGWOmpOKixSIRS7SAtlwWZizNVZQCWynBz4URtxLXXa5TCbzVhhqXtZdXbzZ8AgtJ19dbE7DhzOyXNTtcOWdPQZdc1Gz3hfPt2+prVugoFl71Qa6etCvLDY5CYI4u8kSzw2EaCdtycg2UAzkANKxt6SBPiloNcB5qqs7s59a1VhlS0yEgJaEDI1mm6clTTorK3u6uF6IxucC3SpMg0UIFHX3qabpX9jMyJ01Go4gogyfmjUNQaGjkrQ2cG8SOxac2kp02hXdZ0om2Hv5zRKV+1WTKBEECU0tFMgVk0rMuwM8U0LIGTiGSaQHSEjIXgBFJzjLWNONyYs8IhrS4/hdPaZTHFa31pMcfytGskzDbnXyqiMC3BbJo3DwWTXfx/rHy+X98v6M0KTmqENyYc1bYKrUkRzVjWIiIYszUVrVkkHCZchlsSK3QXZ3A181XWaKuj7XwJRGmVHMlPaJ05hcwwLizndj6OF3JXRWCJRWZfJszgqXJUWas7bFGavGOiXpR5Qyje5woJyCa7NZeZnAEZp0B4l/lIkZwTFgyK13rTlhxXrjGMq7aFlNgBnKUlWOyswxM0tdW52aQ2eoHWlIGT2McJOcR/MZ1TMISJneKjXwKXFccl1AtcpB2KaigS2KoEcESKPDjTbI6F516dCRW1VXbI1+CZjWiqrrW6ctqmmcqyzHvie27doT05gDTnXeXgk7E3vT1NJ8P1VlZmz72jzW8cfK6Zufhjck1oNUnhSYxfQfI91kNqaIQobQjkIoBatAIhathiCWYoFtVJ8RaDkQC1WVrxmvaHC+RE153lCzejjPZqcZbrxykvSogXHdsbDmvbFFzhmu/M27EfKvLlm5t78OWrpWZGM4mamMuR8xhzjKsqmSr7DGzIoK6bKUJkSGKA3TXJ6rs9xx1jyuxt7gRqvKvMmZahbetir49haDMsDhuqrLJghXgSIxWpW5J9WP/AMlCMu9gEQW2HMnO0LdnDJjRPYPstx7I1xqRwDfstWtSYtG1NvmJXXp6DFnclIWRoUjNjTPSQCUzZ7OIYI0aANCxbtmzVAaSXIVpNRxTMFndJ2pSKZuWdHs9kex+kzjMiUhQXznPwVy2zhokLkv2dg/u3O1u+US+6snNXZxYySVw82duVnyEnQ1KEEYw5rYs8l6ucJrURwRA1YWIoRhqBCM2JRbzaIFntWwFJzVEojClcpZObGhOhnTcdThcetqaDVNrVFjyi0wSx5a6jmmR4Kws+Ue7IlG7XQJWp+0Ndi0DxBVIDoXHlj3p345dSuhs8QEJ2DYg6spKlybaADVX9ktYlrF6zI9vIWFksC52Mk3BhtG9K/tYTDIzZU3q2LMhHv0BAixdCHEjaeaEIyzpnKiviSAS0NpPE01lSPeuxVv2fsGdEmbmCftGjfM8FqY7umblqbW1js+ZDazUK77zzRHhTiMkVBzZrt9Pm27uw2Is1IQFIMQQkpNYt5qiXSQLQ2JllyE25EbcgFEYh+iR3hEhMneqF2w1qM4MaXG4CabENc323t2ZBc0apu40A4zUpJtwFry9+1WiKTTNIaPyiYUTCVDkcyikaweR/VdGFyZ9ZO/CfiAZi5HgWyILgMfKSMIGdctOyXFvAU2umC1xTWSsINteBUJaxWZ8+8FdNsClyWYEDGc7YnLLZtpO9GFmDURsUghrWlz3GTWNE3E+Q2mgWd2vSYSd0wyHc1om40AXYZOyX6GFImbjV2qercAZbzsUOznZ/wBA30kQh0U1mBRv8rJ/hB951dAlZxq9T6v57Qurjw13XFzcvl1PSvtELug7SlArXKLJQ5C80G8X8BdvcVXthEX8l7OZOG6SnJahtRMxFDzUJzJpktQwxQKRAsBW4msqvtOV2to2p16FUWRdSqFEyxDaJX7G153LnI+UXPN5I1XDBRY3X+nV+G1DaztGW3uMm93dV2JSeXsmF8EAzLnd4k1JMjm13fMoftDITDFiA+jYRMNE3OJI7o4aTqTmTO0LLfDe5kNzfR0cHSIm6oIlfQAS2KVrH3t4zBOZamN/mcOWnkupLKKiytAllMgaJHcSKrpWMXJy+47+L1U8lxQHd4UXUQi0i4LkjCOhWFhjuIkSV516RaxQ3OuRDaR1dikH2hjBMiZ2zKHZyYpa6JNlnzs2YoSRUgbAKmSkxuV1GrlMZurKxwnxn5kJucfxOPqMG3bqF5XcZB7Mw7NN1XRHUe8mu1jf4RrldtNU7knJ8OFDa2GAG0Ilf3hOe15GAR40SQ4aLpaJbPG+5dmHHMe/r5/LzXPqeg4z5mX6f4GoeZUnMkQNVd3DXW7WRNas7dJ646N9+rWox4uaCRfc3frlsJx3L1eLVHOOptAN054SOvSUm5mc6l3XDCaZc3MbLTd4Z3k3FQhM/XlPiZtHEoFjB4bf1Q3PINa7vsrC03ATr4mgnPfT2ZpZsHTgOePU9BIgxwNy2WocWHI6j1Tb1ciQoo/FQ8iiuQtEVz6uPAUCDEs8r+uvJWXofvhX7e8lLQK9X/5zsVUKthS68OtI1LHHrrdgApOPXXVTqWhr66uxRAsuxJWMM/ie4HhfyorTsRYGw7ICKF5iF8rzKmGaOao8rsLocv4XB30mvVy6bsfFD7MWUzmO+F9Z7u8eJGpZrceU9sLPmZUim6sP5Gq7szhMK9/6kdnQ9gtEMTiQ6PAFXQ/4tuaeROpc1Cieqdi5eWdvocNlx6WD4cq6FF1uDRSS1aI1KK+yH2NcM2JFnn3huhv5tvhwp544XKvTkzmE3SGSezkS0uDox9HCodAe4fyt26+RVr2pENsKFDZTNPdaJ0A0k9TmV0psDg3Twp4aagcRqK4zK9hcYsp87hXOPI4bV2Y4TGdPncnLln7df2GyiX2XNP8A2yWC71bwJDf4BXvrHrE9eQVD2QsGZBoJZzs7qnBdPBhdbd2k8hpW3mwNkCTQCpJpLbrHidiWDs509Aunr1kbADgp2yMD3RvOkY6TSp2FDaKS5YTHEybwKJGnVOweGrfIji9bE87b9VfPOPshEY2W0+JnIYumdwQoYqdWvZpPug+8iovAJ2fT/qCfaQrTEkK4b5OI+RqaLNJ47vWdyDWqsfOI86hOe03kYmWCDTXm86tXlppWW0BFcZ3g7hz0HYEy2CG7T4y+7zyS8eNKgMtoqZD7nOOCCohw5tmN/wBhiWj2VWx4Xelq/wAfrxV9AhShjd9wOeceCqi2pPW7BVCLrNPrrfigOZXrrZwV0yzybXroE4IEKx50+t/KeCIpnQw6huNOBkPCWBTGTIESyOc8gEENaZzkQM6Z4TEt6la7IWulr6P14K4jO9JZi68g5s9ZhkA/HLBFUka1Wt0UFpa1h0ZocD/KZ1OIvC5jtHCECIw0DYk6Cga5ss4NGhveBloquwbFLQ3UJjnU8Vxn/U98/wBmIuIjT/NOHPlJeXJjuPfgyszdF2CyT6eP6R3qQgDszz6p4AOdwC9MZZwNHDAy5sbiuf7A5L9BYYQcO89vpH66gOl7vo27yV00pb/Och8bifZVwx1E5s/LKoRIVKX+c80H3i53BcHlZo9K4DY0flvPwjmu+nho3eqDgHuXI5VyeTFzgJ506C+vel7oaOK9Hi6bJdmDWNA1C7dO+7jx1Jm0RM0SF5Ehu0mWho5oNhdNgdrAmSaAC+ZNZTHGSFEizJdrxlQy+UcSpKaQDNA2eUh8o95MQm6uHGYacM53FDAlvJv2mbQcS8orKjfymPJg5orHHhq2TEhgwE8VBjdfHd6xHuho4qTzO/TfuNTgwAcUCPaJb9W31jzzRwKCGUY59QXm/Z+J3OQ4I0KCIbd0uJH9x+FDsNnqXOqTL+o/SOK1lGLo6Mpj+rFACNHJu2crvGe92xbgQ5XEA6zd0ZYNCjCZ/nGvzHBEhyOiezDwGaOJRS0Y93y4UGEveVWxk3S63qyjGnW2fn7oSVmbeetXnPgqyy2RJNOHWJCNY4Wa0Ynrg7FKP70QDVMnhWWPirIiQ60f6fEgpstN16Oj4OxVnkSB/wDWAA/ixmSfic1V2VxTd5f6j3lb9nj+4bsnxNT45qCjfZs1xZqu3eqOYVXbOz4tZgwiJhsdkR3/AIgHekG8jMGC6XKMKbgW3i7dMAeE/aRuzdm7znkVEgJ66SGPo8Cpe+llsu46JrZcPEHzefhWnnVuHyNOJe7gtPiZo13AbTPNbi4koL31lo8hMfK1x9pEZaIoDCdHkR/Q34kpYYZcc83m4apmTRjX2FG1OMR4YPw+t+YkU4HNHBOmTRIapDd6oOAceKKVDcwObPuucXgaZGsjroJ8QjsbiPH/AGcPdUWCZzjvlsEnS+QKbab/ADFB8bjgg0/Vw4eoDgHlGhV437j3nYNAHFLvI4XcPV+VrjxRmvpXj8zuWa1BC0RcdW0yJHyhCgwZmuOypJwBPtLUi47fMkjxLvdTcFg4Hwd/Y3mgI2gnpqeJ70sSwcFVWsTiSGjyoObeatnvlXjh3jzLRwVZCb+9E+PCp+UoJRGyObw8GeAchWd5L3AGVJ41lzGCNbBKuwY5pd4uCrbPV7urqDkUE3mnWz+3ApcCQ661hFnOnR6n8SFbDJtOHWB4lVA8nNm5zsOFfEDFWESnDy/0OKDYIeaBsrhX6W4ojzXd5f6HFBVZRbR2ynEU8Q1WfZs/utgLj5jkxJWmFOGdd/n5NxR+zDqObtnw9X6kA8oMk0zvbMbwZz+QK5yTBLITR+K8/muHxFx9lVlubnRg3WZ85/UFb59KY7JEA+7nO9oKAkSLgLtgAIB90E73BBdFzQXHQCeIlJvvSHsLVf0wpjmj2StPbMtbonnn8rZ5uMnHiipZPs2a2Z9YmZ33D4nHBbivBMtHld8rT7yJFfIS0+Y/vecECAJ7vICZ+FrcUBiZDb093MtHBaNKC/zFB8bieC3EMjtFTv8AWPxFo4KP+Advqj4i48EA4pHDyuHwtPvIk6bfOczi8geygRHV2eWjk0e8mGNlvHiKfO44INw4egcPkH1FNAYHwNPlacUGGNW4fI36ijkc6cD3R8LSeKAcR1K8f+R30hIwGTed0uJkD4uTVoiU314HvH4WjFDsrdOmp4gf1OQayldPjiZ+DFT2GEXEgdSp5q4ykO6RvHgwfUkMkOALiep/4QBhf48B8w91LxzNw2GeFRypwUxE63/o44LQ19a/EHFVDUGgn1SvgwYocYyacPL6XYojqAdXfozmgxBcN5wp4tOKCZh907vCv0txSnZ4yiubwwcP6VZwmYeU/tD5qoshzLSdx+WZ5zQP2YZ0Z7v4ZMB2yaPGvBWDT1s9b5QwcUpY4Mgf5nOdP8xIHIuwTOdp4/VL/jCiptBnLTOXGon7xeeCI0gd7QflvA91g95RhiR3UG/1BzzzxQokUTpc2Z+3JrcUGRn6NJMvucS4+yjQBSvHd67uQaEq0TdsFJ4zOAfimnOpXTf87h8oQanp0+Yr87gOCw08Bw7gOOeVjab/ADH97uSg/UN30g4B5QQhXz0CvAd6XJgTRMqaR4t/vdyQYdJcCfnPINCI06dXi3vH4nDBAeE2V2i7h3G8ySiOGrcOUNv1FQbThzzRL5nKbhIbrvZGaPiJQJ2l0zsnyn/S04o8ASA4E84h5yS7mzdL2RyZ4BybYedeBM/lailMoCkuGA/qclMmQc4EbZ4f7Ju13dX1efpUMkNkTulzl9KekUmjrUUWFeN/1NWLFUMHRuHgz7lDHrDcPFq2sQMsu9n6Cqe3f/oO5/1rFiVPi6Z6o/L9DkYet7X/ALGrFilajbTT3frKVhafZ8WLFiqNwLvZPys+5TcX1hvP/I1YsUqtw9Hs/WUAXez9A+5WLFfqCxbz7XiwIrLxvH/IVixT4o8PR7HzlS0D2PmcsWIE7PeOHyuTB9X2T8jVixPoBbLj7fi1Asxod4+tYsVhX//Z">
            <a:extLst>
              <a:ext uri="{FF2B5EF4-FFF2-40B4-BE49-F238E27FC236}">
                <a16:creationId xmlns:a16="http://schemas.microsoft.com/office/drawing/2014/main" id="{FE220A27-5594-4360-9D6C-186AE794D6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4587" name="Picture 14" descr="http://inpact.inp-toulouse.fr/EUCOMC2011/images/photos_ID/photo_milstein.jpg">
            <a:extLst>
              <a:ext uri="{FF2B5EF4-FFF2-40B4-BE49-F238E27FC236}">
                <a16:creationId xmlns:a16="http://schemas.microsoft.com/office/drawing/2014/main" id="{B96B20D7-5677-C048-D2A9-CC56AD248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228600"/>
            <a:ext cx="14636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9EC26E1-3B71-76BC-E1C1-15B3D64F0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75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2800" b="1" dirty="0">
                <a:solidFill>
                  <a:srgbClr val="FF0000"/>
                </a:solidFill>
                <a:ea typeface="+mj-ea"/>
                <a:cs typeface="+mj-cs"/>
              </a:rPr>
              <a:t>The </a:t>
            </a:r>
            <a:r>
              <a:rPr lang="en-GB" sz="2800" b="1" dirty="0" err="1">
                <a:solidFill>
                  <a:srgbClr val="FF0000"/>
                </a:solidFill>
                <a:ea typeface="+mj-ea"/>
                <a:cs typeface="+mj-cs"/>
              </a:rPr>
              <a:t>Stille</a:t>
            </a:r>
            <a:r>
              <a:rPr lang="en-GB" sz="2800" b="1" dirty="0">
                <a:solidFill>
                  <a:srgbClr val="FF0000"/>
                </a:solidFill>
                <a:ea typeface="+mj-ea"/>
                <a:cs typeface="+mj-cs"/>
              </a:rPr>
              <a:t> Coupling: </a:t>
            </a:r>
            <a:r>
              <a:rPr lang="en-GB" sz="2800" b="1" dirty="0" err="1">
                <a:solidFill>
                  <a:srgbClr val="FF0000"/>
                </a:solidFill>
                <a:ea typeface="+mj-ea"/>
                <a:cs typeface="+mj-cs"/>
              </a:rPr>
              <a:t>Rapamycin</a:t>
            </a:r>
            <a:endParaRPr lang="en-GB" sz="2800" b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BBE5F634-E006-5D0E-F519-5AF6B98EA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165850"/>
            <a:ext cx="820896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a) K. C. Nicolaou, T. K. Chakraborty, A. D. Piscopio, N. Minowa, P. Bertinato, J. Am. Chem. Soc. 1993, 115, 4419 – 4420;  K. C. Nicolaou, A. D. Piscopio, P. Bertinato, T. K. Chakraborty,</a:t>
            </a:r>
            <a:r>
              <a:rPr lang="pl-PL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, N. Minowa, K. Koide, </a:t>
            </a:r>
            <a:r>
              <a:rPr lang="pl-PL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Chem. Eur. J.</a:t>
            </a:r>
            <a:r>
              <a:rPr lang="pl-PL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pl-PL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1995</a:t>
            </a:r>
            <a:r>
              <a:rPr lang="pl-PL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</a:t>
            </a:r>
            <a:r>
              <a:rPr lang="pl-PL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 1</a:t>
            </a:r>
            <a:r>
              <a:rPr lang="pl-PL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318 –333.</a:t>
            </a:r>
            <a:endParaRPr lang="en-GB" altLang="en-US" sz="1000">
              <a:solidFill>
                <a:srgbClr val="344058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b) A. B. Smith III, S. M. Condon, J. A. McCauley, J. L. Leazer, Jr.,J. W. Leahy, R. E. Maleczka, Jr., </a:t>
            </a:r>
            <a:r>
              <a:rPr lang="en-GB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J. Am. Chem. Soc.</a:t>
            </a: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en-GB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1995</a:t>
            </a: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en-GB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117</a:t>
            </a: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5407 – 5408.</a:t>
            </a:r>
          </a:p>
        </p:txBody>
      </p:sp>
      <p:graphicFrame>
        <p:nvGraphicFramePr>
          <p:cNvPr id="25604" name="Object 1">
            <a:extLst>
              <a:ext uri="{FF2B5EF4-FFF2-40B4-BE49-F238E27FC236}">
                <a16:creationId xmlns:a16="http://schemas.microsoft.com/office/drawing/2014/main" id="{F4996169-14D8-F8B3-D0F2-A9AAE00A49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898525"/>
          <a:ext cx="8570912" cy="531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1371500" imgH="31864300" progId="ChemDraw.Document.6.0">
                  <p:embed/>
                </p:oleObj>
              </mc:Choice>
              <mc:Fallback>
                <p:oleObj name="CS ChemDraw Drawing" r:id="rId2" imgW="51371500" imgH="31864300" progId="ChemDraw.Document.6.0">
                  <p:embed/>
                  <p:pic>
                    <p:nvPicPr>
                      <p:cNvPr id="25604" name="Object 1">
                        <a:extLst>
                          <a:ext uri="{FF2B5EF4-FFF2-40B4-BE49-F238E27FC236}">
                            <a16:creationId xmlns:a16="http://schemas.microsoft.com/office/drawing/2014/main" id="{F4996169-14D8-F8B3-D0F2-A9AAE00A49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898525"/>
                        <a:ext cx="8570912" cy="531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Rectangle 4">
            <a:extLst>
              <a:ext uri="{FF2B5EF4-FFF2-40B4-BE49-F238E27FC236}">
                <a16:creationId xmlns:a16="http://schemas.microsoft.com/office/drawing/2014/main" id="{1FF7F0A4-2A6A-C889-410B-4E30E4E70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638800"/>
            <a:ext cx="2644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 </a:t>
            </a:r>
            <a:r>
              <a:rPr lang="en-US" altLang="en-US" sz="1800">
                <a:hlinkClick r:id="rId4" tooltip="Immunosuppressant"/>
              </a:rPr>
              <a:t>immunosuppressant</a:t>
            </a:r>
            <a:r>
              <a:rPr lang="en-US" altLang="en-US" sz="1800"/>
              <a:t> drug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C92D4B6-B253-C24B-21BA-122D47679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75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2800" b="1" dirty="0">
                <a:solidFill>
                  <a:srgbClr val="FF0000"/>
                </a:solidFill>
                <a:ea typeface="+mj-ea"/>
                <a:cs typeface="+mj-cs"/>
              </a:rPr>
              <a:t>The </a:t>
            </a:r>
            <a:r>
              <a:rPr lang="en-GB" sz="2800" b="1" dirty="0" err="1">
                <a:solidFill>
                  <a:srgbClr val="FF0000"/>
                </a:solidFill>
                <a:ea typeface="+mj-ea"/>
                <a:cs typeface="+mj-cs"/>
              </a:rPr>
              <a:t>Stille</a:t>
            </a:r>
            <a:r>
              <a:rPr lang="en-GB" sz="2800" b="1" dirty="0">
                <a:solidFill>
                  <a:srgbClr val="FF0000"/>
                </a:solidFill>
                <a:ea typeface="+mj-ea"/>
                <a:cs typeface="+mj-cs"/>
              </a:rPr>
              <a:t> Coupling: </a:t>
            </a:r>
            <a:r>
              <a:rPr lang="en-GB" sz="2800" b="1" dirty="0" err="1">
                <a:solidFill>
                  <a:srgbClr val="FF0000"/>
                </a:solidFill>
                <a:ea typeface="+mj-ea"/>
                <a:cs typeface="+mj-cs"/>
              </a:rPr>
              <a:t>Sanglifehrin</a:t>
            </a:r>
            <a:endParaRPr lang="en-GB" sz="2800" b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C11880F9-17C1-2744-7D2F-126E1B02D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165850"/>
            <a:ext cx="82804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a) K. C. Nicolaou, J. Xu, F. Murphy, S. Barluenga, O. Baudoin, H.-X.Wei, D. L. F. Gray, T. Ohshima, </a:t>
            </a:r>
            <a:r>
              <a:rPr lang="en-GB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Angew. Chem. Int. Ed.</a:t>
            </a: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en-GB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1999</a:t>
            </a: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en-GB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38</a:t>
            </a: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2447 – 2451;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b) K. C. Nicolaou, F. Murphy, S. Barluenga, T. Ohshima, H. Wei, J. Xu, D. L. F. Gray, O. Baudoin, </a:t>
            </a:r>
            <a:r>
              <a:rPr lang="en-GB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J. Am. Chem. Soc.</a:t>
            </a: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 </a:t>
            </a:r>
            <a:r>
              <a:rPr lang="en-GB" altLang="en-US" sz="1000" b="1">
                <a:solidFill>
                  <a:srgbClr val="344058"/>
                </a:solidFill>
                <a:latin typeface="Tahoma" panose="020B0604030504040204" pitchFamily="34" charset="0"/>
              </a:rPr>
              <a:t>2000</a:t>
            </a: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</a:t>
            </a:r>
            <a:r>
              <a:rPr lang="en-GB" altLang="en-US" sz="1000" i="1">
                <a:solidFill>
                  <a:srgbClr val="344058"/>
                </a:solidFill>
                <a:latin typeface="Tahoma" panose="020B0604030504040204" pitchFamily="34" charset="0"/>
              </a:rPr>
              <a:t>122</a:t>
            </a:r>
            <a:r>
              <a:rPr lang="en-GB" altLang="en-US" sz="1000">
                <a:solidFill>
                  <a:srgbClr val="344058"/>
                </a:solidFill>
                <a:latin typeface="Tahoma" panose="020B0604030504040204" pitchFamily="34" charset="0"/>
              </a:rPr>
              <a:t>, 3830 – 3838.</a:t>
            </a: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EF098B28-D68B-0A86-30C8-33703BDD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225" y="665163"/>
          <a:ext cx="8339138" cy="553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9987200" imgH="33147000" progId="ChemDraw.Document.6.0">
                  <p:embed/>
                </p:oleObj>
              </mc:Choice>
              <mc:Fallback>
                <p:oleObj name="CS ChemDraw Drawing" r:id="rId2" imgW="49987200" imgH="33147000" progId="ChemDraw.Document.6.0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EF098B28-D68B-0A86-30C8-33703BDDDE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" y="665163"/>
                        <a:ext cx="8339138" cy="553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Rectangle 4">
            <a:extLst>
              <a:ext uri="{FF2B5EF4-FFF2-40B4-BE49-F238E27FC236}">
                <a16:creationId xmlns:a16="http://schemas.microsoft.com/office/drawing/2014/main" id="{A8030930-9A81-801D-2F50-358594910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76600"/>
            <a:ext cx="3633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immunosuppressive natural product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http://upload.wikimedia.org/wikipedia/commons/e/e2/Buchwaldhartwig.png">
            <a:extLst>
              <a:ext uri="{FF2B5EF4-FFF2-40B4-BE49-F238E27FC236}">
                <a16:creationId xmlns:a16="http://schemas.microsoft.com/office/drawing/2014/main" id="{78E89555-2D72-048E-421C-940462D2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0"/>
            <a:ext cx="5715000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30DE1E70-B213-E63A-87A1-7F8478435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0"/>
            <a:ext cx="6096000" cy="68421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4000" b="1" dirty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Buchwald-</a:t>
            </a:r>
            <a:r>
              <a:rPr lang="en-GB" sz="4000" b="1" dirty="0" err="1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Hartwig</a:t>
            </a:r>
            <a:r>
              <a:rPr lang="en-GB" sz="4000" b="1" dirty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Coupling</a:t>
            </a:r>
            <a:endParaRPr lang="en-IN" sz="4000" b="1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32772" name="AutoShape 6" descr="data:image/jpeg;base64,/9j/4AAQSkZJRgABAQAAAQABAAD/2wCEAAkGBhQSEBQUEhQQFRQUFA8PFBQPFBAPFBUPFBQVFBQVFRQXHCYeFxkjGRQUHy8gJCcpLCwsFR4xNTAqNSYrLCkBCQoKDgwOFw8PFCkcHBwpKSksKSkpKSkpKSwpKSwpLCksKSwpLCksKSkpKS8sKSwsKSkpKSksKSkpKSksKSkpKf/AABEIAPsAyQMBIgACEQEDEQH/xAAbAAACAgMBAAAAAAAAAAAAAAACAwABBAUGB//EADkQAAIBAgQDBgUCBAYDAAAAAAABAgMRBBIhMQVBUQYiYXGBkRMyobHBQtFScvDxFCM0gpLhByTC/8QAGQEBAQEBAQEAAAAAAAAAAAAAAAECBAMF/8QAJBEBAQACAgIBBAMBAAAAAAAAAAECEQMxEiETIkFRcQRhgTL/2gAMAwEAAhEDEQA/AOQcwWyEPZzAYDGOIOUqKTJYKxaQFJBpFqIaiAtoFoa0C4gJylZR2QjgEIaBcRriC0FLylZRtgWgF2JlDyhJAKcQXEa0VYbCnEpIa4gqIUOUGVMdYjiQYrgTKPlEGwGxsRoLKXYoXYtIPKWoBC8haiNyllAKIaiXYOKAW4lZB+UtQIEZCnAbVkoq8mkvHQ0OP7QcqX/Jr7IlumpLW0mrb/URKvD+KPujl8Vi5zd5Nvz29jHszHm38brI4qD/AFR6brcY0cfZj8PxGcNpO3R6oeReN1Fi7GDguMwnZS7sttdm/Bmyym9vOzROUuwxxKsQA0DYZYpomwFiMtoCTACTBJIC5RucpWUc4lZTQBRCsFlIEVYvKWkGkUAohKIaiWkRFRiJxmNjSV5b8ktW2ZN7L9zmK83XraO6vaPl+xnK6emGPlVqjUxM9dvovBeJkVuzrjG9rnTcOwChFRSNtTw2mxxZcltfRw4pI8vxHDJJtW/rqgafBKj2iz1OfDIPeKKpYCMVokPkPijzGPAKvOD9ST7PSW/209z02pSXQwcRST3RPkq/FHlmIwri7G54JxTN3Jvvfpb5rp5m04xw1NM5GvTcZdGnuvue3HntzcnHp2biA4mPwjG/Fp3fzLuy8+plyidDlLsSwVimZoCSEyY6QmRYhU2LDkgTQ6CxdhmQlioDKVkG5S8oClELKXYvKBRZLFAYPGZ2pNdbR93qYvZfDZ6rfJaLyD7QVLRXq/wvuZ3Yyham5P8AU9PI8OWurhjpaNCxn0YoxaTuZVM5H0J0yMiJKKBAqGmdMavA12JgbCozBxDMVpoOKzsjj8dFO79Tp+PVNGchXq7nrxublZvZis1UlHk439U/2Z0jRyvZ+VsRHxUl9P8Ao66UTrx6cWfZDQLGSQDFYBJCZxHsXIsGPKIOUe4lZCo6CxModiWKAsQPKTKAFiFsuIA5SmhjAbIrne0TbaUbtu0Ulrd3/sb/AA83TpxhBJ2jFNvrbXTzMClFxxOVK6nFzvzSs3o/P7mVXk4LaT5NRV36dDkzy27+PHx6bClja8VmdOTXVJv6ozMJxmMuqd7WfU0T421a1Gt5qSfvvYysNiHN3s7rVxnv6M866MbXTf4vVCK+Pit2vcw6k+5156fi5psTOk7/ABFd+Mpp/Qb/AC1brpuanFqf8V/LUxJ4+E/lav0ej9jDpSobRyX6Z03/AMW0zHxkIfpa9U0/sNMeTE4t3rrwOPrLV+Z1tfW/9zk8YrTl5s3xvHl6ZHBV/wCxDzb9LO52Ticf2e/1EfBSf0OxbOrDpxZ9kyQqSHyEyNMFsBoYwZIAC8pcQiI3tiWGZQlE0FpElEZYpooQ0RByRViBbFSZkZRVSJFFhsNevGb2+Fb1zGfOhre30uKwcrqK6J/c2VJdThy7fX4pLJWPGh5ez/YqUEtFv9kXisdyjolvLohXDsZTd3e+8b3vr4mXv4yFYyo0425fbZko4OLV7K+9+avuYnE6qlNRjJb3M3hdRO6b7ystOYLNtbxPgcaks73bu77NrqjX0uEzTyp3W/e1t5HWVKF97e1vsY06FtkvQW15Xjk6aLHYBOKvdKN9INr3ONxGGvWyrm348rnbcVq2RzdLCP4kqi5N+P8AWlzeOTxyw6htLA5ElFJN73V2/Xkb5LQwqUM0ovzuZzR78M9Wub+TZuYz7AkKkOkhUke7kJkCMkAiCFlEuSq6WSJFDqkQUjbIbFNFtg2ABorKWRyCqsJqKwUqgqpIKZhq1mZlTHW066GvwvzGxrYO6Uk7NJ257nByf9V9Thv0QF9La9RGL4V8SPd7slfVflCnCqpWUoW8nF+upkQr1Yr5b+KaevkyOiYW91p32faldy1XNbm04bhsl7t3dtWKxGPlHWUZe1/sJhxSEtpej0YqauLfyq6GDia9hdCu3F+BgYiu3cyXJruKV7sx6Mmo2S6u/QrFzuxsIbJebLJv08rZPdZOAjp9P3MsVRjYad+M8Zp8vky8srQyFSGyFSNMEyBsNYEjKlyZWYkxVyI7eUQGh7QqaNoVJFcg8pWUoTlFVTLlDQw6oCJMG4U0BYiqUrO5taeIvE1MomNHHulLLLZ7Pk1+5zc2Hvbs/j8mvpbmo3e6CWIl4+qJDEKytsPdZW3RzSu7/WuxFTM9UUoLRaexkyszFlXUWRq5M/FRUIJLzNDjKlkOxfEr8zTYzF5noV52kVJXbNhwzC/DppPfVv1MGhQbvbo3fyX72MnhnEPiwu/mWkl49fU6eGOLnvTYU5ajjDzGRCodDkopoTJjpSETBC5MBsuTFORBJyFFTmDmCPRMompEyWhVQ2jHsWkRmJi+NUaWk6kU+i7z9kBlzWhr6m5qMV21p3tGE2urtG5q8R2sqO+WMI+d5P8Ab6GdxuY108omLWxdOPzTgvNq/scdieJVJ/NOT8L2XstDEJ5NTB11XtDRWzcv5Yv82HNRxOHc4pq08izW3yp8n4nGxO97K4JvAStvndVeKXdf0TMZbssemEmOUrTUeJyprLK7W3ihseN9dTIxOBUrmqqYJxZy6jt3WylxxWsjXVcTKTuy40S1RJ6X2Q3JjaVD3ZkUsO27RV3/AFubXC4BQ1esuvJeRrHC5fp558kx/bBr01Soyb3ytv20RyXD8c6U78npJdV+50HazG2iqa3l3n/Ktvd/Y5Wx0a16jl7912kaiaTWqeqfgFCoaDg3EVFZJuy3i3snzRuk76r6HpK8rNMh1QXMDcpo0yGchM5hVJGM5EBNkIkSxKPSHUuc/wAd7UwoSyJZ580nZR8318DM4vxD4NGc+aVo+Mnov68DzOtVcm2222223zb3LldLjjts+I9p61W6zZIv9NPTTxluzUNlFmHrJpCFkZBTKLZSCiiet9jqOXC0fGF3/ubf5PIrnsnCK0KWFpucoxjGFO7k0l8qNYs5NTxjh/wqjsu6+9Hy5r0/KMOVFNG2xPaKli81OhTrVMmrqRjGEIPxc2iuF8CdVtylFRTcb05Rndro1ot+fseGfHbfpdOHLJj9TnZYS7sld8kldmRS4JL9Wi6Lf1fI7qhwmnBWjFLrzb829WJxFKMT0x4ZO3llz29enM0sHlVkrIDGVFTg5y2irs2leSOF7V8Xzy+HB92L1a5z/ZHpfTx7c/jsS6tSU3zfsuSFKAxIhh6EyiPwePlTemq5xe3/AEKluCwOmwmPjNXi9eae6GyqnKwk07ptPwNlh+M8pr1X5RqZPO4fhsKkgIokK8ZK8WmDI0yY2B8ZCpMCxkb/ALcYzSFPzqPyXdX5OPN12urZsTJfwqEPpf8ALNIL29MZ6QsohlRIhVyygJsiLlqQiqsdfxeUqssurUIpQjuly26u25yUVqegcIlbDSxCg5zVKmopa3nZ328dX6msWck4VwKEcLGeLqOlSbclSUsmeXOc3u+iXJJdTbdne0OEjVWHw6cVPM0+9ZzS6yd7tJ+yOQp0niH8bFVl8OP6YyV0ummkPLfyNxgOHyxEU8NCNClGSkp27zyu6b5va9rmp/TN/t2+KxiitzUVKsqjstF1Gxw8p6yMl0lBNvRJXfkVlzfafErD0dH/AJk+7HnbrL0+9jzqZtu0PFHXrSkvlXdgn/Aufrv6mnbMWvSTSmCwwJ7GWi0iWDsVYASg7FWAqEnF3TszYYbiClpLR/R/sa8pxCWbbtgmsw+NcdJar6oy/wDHw6v2ZdseNP7Qyviav87Xsrfg1tjJ4liviVZzSspTbt4cjGYrc6UWUWiCFFlIKpkIyAFA7nsbx2NOOHpT2nKtq+XyqH1cvocNBdDtYcBVbAP4S/zcNUnFpbytbPbx0TXlY1izkCvhv8PxCpSjJxo17qKfytv9Po216o7XgVB0sHTg7ZopU3bnLNlv7anHYSUcdhnCTSr0+9GXNtbP12fudH2S4rKtRy1NJ0p5Z35uMbX8729UzcYrcqo7u6tf7nL9uOMfDp/Ci+9U3typ815v9zqOI4iMKUqktoxk/bb6nkHFuIyrVZVJc9l0itkTKrjGHNiZBtgtnm9A3Kb28wcz5L8ItQ6v8IAgWW2UBLEaIiwAylMY0C0ABWUJoqxAbe6Ci9AZl02UWQtkSCIiuZZXMCmQjIFMpQb+XfVr0V/wdtw7iTweKUpX+DiYwqX5JtavzTb9Gjj+H1sk4PpKK9Ho/ozuuDYSON4e6Dsq2HvGLfJrSN/Bruvy8DeLGTH7UcNeFrRxdD5JSTklspPV/wC2X39DoeC1KcnKrTtatCEml/HB2bfjql6Gk7M8SVSnPB4hO6zQSlo7LePg09vIT2foywmIq06su5FKom9nB5nmXpHVdUVln/8AkLi2WnCinrK05fyLb3f2PPJSM3jXFHXrTqP9T0XSO0V7GvMW7bk0sWy5ysQjSiMjegCYFtkuUWgLRLkKuATYDZJSK2ApyKzANlZiB0iU9wZS/sSFS7KHEIiFRYLLBZBbKLZSCjg/ujt8TVlg8RSxdPWlXjFzS2zNJyXr8y9Ti8Orzgns500/JyVz0Hss44jD1cDX0lTzRi+aUW7SXjF/RmoxkV2w4apxjjcO9Uoynl5rlPzWz8PJmi452hVelTtpNpqp6NaeT3NjwfizwdSphsT8izWvqr25dYyX3ORryTk8qtFuTS3sm9EW38EgGymQpmGkYEE0ELnLkvXwQVG8z8F9WEyKNlYpgQtFJCalboA+TAzC4yChqAcUBJlzkIlO+xBbkBmLVNhfAIp8o3B5lsXbU0jJiy2Lgw0wiymy2UwIyiEsFMhFtpLfVrzV2vsdrxaEoxocQoc1D4luUtk34P5X4pdTkOH1FGtSb2+JBPybSf3O27N46FB4jBYm3w7VJRz6J02rtf8AHVeNzUYrWdsuMUcRGjOCXxGpOXWMf4X11vb16nLMKra7y3td2vvblfxsLuStSaWUQqc7fhEVVSdtFuVCNvyyRj13YQEkwAmUgKm7IxFqx+IloKooijyjJSsikbHBSpyo5Jyt3py3trlsnt46dbWFuhqWuoUYm7WHw7azNLRx0nJ2SUrW68vp1MTitSmsuS2meNotyWVSeXV+bJKMPYD4oDk2TKVDxcgxM3qUNixkWKiHEBhCIgRCiIiCmUcO5yUVu1JrzUXJfVHQ9o8bTrUMLVT/AM5wcZpfww018c17eDfQ1fZ3/V0P5/8A5Zj46mo1aiWiVSokuiUmki/Zn7ktlFEI0kpWFxXN/wBkSXzLyv6jGBCiwQIyIjBbATWYNJkqko8yKcXnsCgrFQMpMUo3YVVjYIgFqyF3LkyrAf/Z">
            <a:extLst>
              <a:ext uri="{FF2B5EF4-FFF2-40B4-BE49-F238E27FC236}">
                <a16:creationId xmlns:a16="http://schemas.microsoft.com/office/drawing/2014/main" id="{D222398A-8FDF-8AF3-3634-0E4A35A011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2773" name="Picture 8" descr="http://academictree.org/photo/cache.055711.jpg">
            <a:extLst>
              <a:ext uri="{FF2B5EF4-FFF2-40B4-BE49-F238E27FC236}">
                <a16:creationId xmlns:a16="http://schemas.microsoft.com/office/drawing/2014/main" id="{606D13E1-9267-4078-A880-6DCEEACD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12954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AutoShape 10" descr="https://encrypted-tbn2.gstatic.com/images?q=tbn:ANd9GcQe7ZaHHkkwZQqglazEclj7dEj4ckwCWi6YKCCameGQoqq1E_dQTw">
            <a:extLst>
              <a:ext uri="{FF2B5EF4-FFF2-40B4-BE49-F238E27FC236}">
                <a16:creationId xmlns:a16="http://schemas.microsoft.com/office/drawing/2014/main" id="{0458572E-1929-2664-1F27-1CA350AB4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775" name="AutoShape 12" descr="https://encrypted-tbn2.gstatic.com/images?q=tbn:ANd9GcQe7ZaHHkkwZQqglazEclj7dEj4ckwCWi6YKCCameGQoqq1E_dQTw">
            <a:extLst>
              <a:ext uri="{FF2B5EF4-FFF2-40B4-BE49-F238E27FC236}">
                <a16:creationId xmlns:a16="http://schemas.microsoft.com/office/drawing/2014/main" id="{D2DF5A50-4697-BE27-AC25-52191E8CC8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2776" name="Picture 14" descr="http://www.cchem.berkeley.edu/jfhgrp/images/hartwig13.png">
            <a:extLst>
              <a:ext uri="{FF2B5EF4-FFF2-40B4-BE49-F238E27FC236}">
                <a16:creationId xmlns:a16="http://schemas.microsoft.com/office/drawing/2014/main" id="{DEE44BC0-A9E8-943D-A6C5-ECC04A7E7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85800"/>
            <a:ext cx="112236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7" name="Rectangle 1">
            <a:extLst>
              <a:ext uri="{FF2B5EF4-FFF2-40B4-BE49-F238E27FC236}">
                <a16:creationId xmlns:a16="http://schemas.microsoft.com/office/drawing/2014/main" id="{2E9D48C9-07AE-CD2C-C868-3670CEBFE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925" y="32448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2778" name="Picture 2">
            <a:extLst>
              <a:ext uri="{FF2B5EF4-FFF2-40B4-BE49-F238E27FC236}">
                <a16:creationId xmlns:a16="http://schemas.microsoft.com/office/drawing/2014/main" id="{31FB1F60-772E-5F3D-AF94-B939A47BC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70739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852" y="1634134"/>
            <a:ext cx="1446610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77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F3A7F9C-033F-4E91-8A4C-4D0ABF1ED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0794" y="1605231"/>
          <a:ext cx="4276725" cy="97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068735" imgH="930954" progId="ChemDraw.Document.6.0">
                  <p:embed/>
                </p:oleObj>
              </mc:Choice>
              <mc:Fallback>
                <p:oleObj name="CS ChemDraw Drawing" r:id="rId2" imgW="4068735" imgH="93095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F3A7F9C-033F-4E91-8A4C-4D0ABF1EDE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0794" y="1605231"/>
                        <a:ext cx="4276725" cy="978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E69542A-4A0D-451E-A969-BFDDB22DE109}"/>
              </a:ext>
            </a:extLst>
          </p:cNvPr>
          <p:cNvSpPr txBox="1"/>
          <p:nvPr/>
        </p:nvSpPr>
        <p:spPr>
          <a:xfrm>
            <a:off x="3955852" y="2718361"/>
            <a:ext cx="6054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Buchwald and co-workers, </a:t>
            </a:r>
            <a:r>
              <a:rPr lang="en-I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Angew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Chem., Int. Ed. Engl.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1995,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1348−1350.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344426-256C-4DD9-BFFA-041586EA2AC2}"/>
              </a:ext>
            </a:extLst>
          </p:cNvPr>
          <p:cNvSpPr txBox="1"/>
          <p:nvPr/>
        </p:nvSpPr>
        <p:spPr>
          <a:xfrm>
            <a:off x="4810613" y="2943451"/>
            <a:ext cx="4134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Hartwig and co-workers, </a:t>
            </a:r>
            <a:r>
              <a:rPr lang="nn-NO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Tetrahedron Lett. </a:t>
            </a:r>
            <a:r>
              <a:rPr lang="nn-NO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  <a:r>
              <a:rPr lang="nn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n-NO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nn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3609-3612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C7A8D-E718-6F9D-FD3E-FF499BC9D505}"/>
              </a:ext>
            </a:extLst>
          </p:cNvPr>
          <p:cNvSpPr txBox="1"/>
          <p:nvPr/>
        </p:nvSpPr>
        <p:spPr>
          <a:xfrm>
            <a:off x="209086" y="5298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20C03C-32F2-0BB7-EE04-CAAB8675A917}"/>
              </a:ext>
            </a:extLst>
          </p:cNvPr>
          <p:cNvSpPr txBox="1"/>
          <p:nvPr/>
        </p:nvSpPr>
        <p:spPr>
          <a:xfrm>
            <a:off x="1279874" y="290399"/>
            <a:ext cx="6584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cs typeface="Arial" panose="020B0604020202020204" pitchFamily="34" charset="0"/>
              </a:rPr>
              <a:t>Buchwald-Hartwig Amination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CFA779-3741-D16D-5BB2-5DE9144DEAE0}"/>
              </a:ext>
            </a:extLst>
          </p:cNvPr>
          <p:cNvCxnSpPr>
            <a:cxnSpLocks/>
          </p:cNvCxnSpPr>
          <p:nvPr/>
        </p:nvCxnSpPr>
        <p:spPr>
          <a:xfrm>
            <a:off x="580549" y="762000"/>
            <a:ext cx="81153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F7D5179-2D33-B808-F79C-DF7508F73A4C}"/>
              </a:ext>
            </a:extLst>
          </p:cNvPr>
          <p:cNvGrpSpPr/>
          <p:nvPr/>
        </p:nvGrpSpPr>
        <p:grpSpPr>
          <a:xfrm>
            <a:off x="710891" y="3100716"/>
            <a:ext cx="8249115" cy="2788927"/>
            <a:chOff x="1137785" y="2930201"/>
            <a:chExt cx="10822198" cy="36960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01F774-965B-AC47-9945-D9A81F19E0B6}"/>
                </a:ext>
              </a:extLst>
            </p:cNvPr>
            <p:cNvGrpSpPr/>
            <p:nvPr/>
          </p:nvGrpSpPr>
          <p:grpSpPr>
            <a:xfrm>
              <a:off x="1137785" y="2930201"/>
              <a:ext cx="10822198" cy="3569864"/>
              <a:chOff x="1137785" y="2930201"/>
              <a:chExt cx="10822198" cy="3569864"/>
            </a:xfrm>
          </p:grpSpPr>
          <p:graphicFrame>
            <p:nvGraphicFramePr>
              <p:cNvPr id="8" name="Object 7">
                <a:extLst>
                  <a:ext uri="{FF2B5EF4-FFF2-40B4-BE49-F238E27FC236}">
                    <a16:creationId xmlns:a16="http://schemas.microsoft.com/office/drawing/2014/main" id="{3B2203AA-32A1-4C70-3F3C-883FBD3D4A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7785" y="2930201"/>
              <a:ext cx="2595563" cy="1257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4" imgW="2595042" imgH="1257300" progId="ChemDraw.Document.6.0">
                      <p:embed/>
                    </p:oleObj>
                  </mc:Choice>
                  <mc:Fallback>
                    <p:oleObj name="CS ChemDraw Drawing" r:id="rId4" imgW="2595042" imgH="1257300" progId="ChemDraw.Document.6.0">
                      <p:embed/>
                      <p:pic>
                        <p:nvPicPr>
                          <p:cNvPr id="8" name="Object 7">
                            <a:extLst>
                              <a:ext uri="{FF2B5EF4-FFF2-40B4-BE49-F238E27FC236}">
                                <a16:creationId xmlns:a16="http://schemas.microsoft.com/office/drawing/2014/main" id="{3B2203AA-32A1-4C70-3F3C-883FBD3D4A9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137785" y="2930201"/>
                            <a:ext cx="2595563" cy="1257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9">
                <a:extLst>
                  <a:ext uri="{FF2B5EF4-FFF2-40B4-BE49-F238E27FC236}">
                    <a16:creationId xmlns:a16="http://schemas.microsoft.com/office/drawing/2014/main" id="{3E9AAB3F-C51B-D884-151F-853E6ADD3D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21128" y="4457951"/>
              <a:ext cx="2428875" cy="14874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6" imgW="2428930" imgH="1487477" progId="ChemDraw.Document.6.0">
                      <p:embed/>
                    </p:oleObj>
                  </mc:Choice>
                  <mc:Fallback>
                    <p:oleObj name="CS ChemDraw Drawing" r:id="rId6" imgW="2428930" imgH="1487477" progId="ChemDraw.Document.6.0">
                      <p:embed/>
                      <p:pic>
                        <p:nvPicPr>
                          <p:cNvPr id="10" name="Object 9">
                            <a:extLst>
                              <a:ext uri="{FF2B5EF4-FFF2-40B4-BE49-F238E27FC236}">
                                <a16:creationId xmlns:a16="http://schemas.microsoft.com/office/drawing/2014/main" id="{3E9AAB3F-C51B-D884-151F-853E6ADD3D4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221128" y="4457951"/>
                            <a:ext cx="2428875" cy="14874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10">
                <a:extLst>
                  <a:ext uri="{FF2B5EF4-FFF2-40B4-BE49-F238E27FC236}">
                    <a16:creationId xmlns:a16="http://schemas.microsoft.com/office/drawing/2014/main" id="{E455931C-F3D1-36C2-E215-935E065400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38933" y="3636964"/>
              <a:ext cx="3196075" cy="9451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8" imgW="2898066" imgH="857644" progId="ChemDraw.Document.6.0">
                      <p:embed/>
                    </p:oleObj>
                  </mc:Choice>
                  <mc:Fallback>
                    <p:oleObj name="CS ChemDraw Drawing" r:id="rId8" imgW="2898066" imgH="857644" progId="ChemDraw.Document.6.0">
                      <p:embed/>
                      <p:pic>
                        <p:nvPicPr>
                          <p:cNvPr id="11" name="Object 10">
                            <a:extLst>
                              <a:ext uri="{FF2B5EF4-FFF2-40B4-BE49-F238E27FC236}">
                                <a16:creationId xmlns:a16="http://schemas.microsoft.com/office/drawing/2014/main" id="{E455931C-F3D1-36C2-E215-935E065400D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8638933" y="3636964"/>
                            <a:ext cx="3196075" cy="94517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5">
                <a:extLst>
                  <a:ext uri="{FF2B5EF4-FFF2-40B4-BE49-F238E27FC236}">
                    <a16:creationId xmlns:a16="http://schemas.microsoft.com/office/drawing/2014/main" id="{1D0FA2CD-DEC8-14B9-4440-E9E36B0017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38933" y="5957153"/>
              <a:ext cx="3321050" cy="530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10" imgW="3321827" imgH="530116" progId="ChemDraw.Document.6.0">
                      <p:embed/>
                    </p:oleObj>
                  </mc:Choice>
                  <mc:Fallback>
                    <p:oleObj name="CS ChemDraw Drawing" r:id="rId10" imgW="3321827" imgH="530116" progId="ChemDraw.Document.6.0">
                      <p:embed/>
                      <p:pic>
                        <p:nvPicPr>
                          <p:cNvPr id="16" name="Object 15">
                            <a:extLst>
                              <a:ext uri="{FF2B5EF4-FFF2-40B4-BE49-F238E27FC236}">
                                <a16:creationId xmlns:a16="http://schemas.microsoft.com/office/drawing/2014/main" id="{1D0FA2CD-DEC8-14B9-4440-E9E36B0017F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8638933" y="5957153"/>
                            <a:ext cx="3321050" cy="5302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598AF0-52C8-7255-5541-336D3B26AD0C}"/>
                  </a:ext>
                </a:extLst>
              </p:cNvPr>
              <p:cNvSpPr txBox="1"/>
              <p:nvPr/>
            </p:nvSpPr>
            <p:spPr>
              <a:xfrm>
                <a:off x="9039643" y="5018008"/>
                <a:ext cx="2573787" cy="85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Abilify</a:t>
                </a:r>
              </a:p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Schizophrenia and bipolar disorder</a:t>
                </a:r>
                <a:endParaRPr lang="en-I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8" name="Object 17">
                <a:extLst>
                  <a:ext uri="{FF2B5EF4-FFF2-40B4-BE49-F238E27FC236}">
                    <a16:creationId xmlns:a16="http://schemas.microsoft.com/office/drawing/2014/main" id="{1E1B8E76-AD65-32BE-BDB8-531ED3F2C7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63329" y="5982540"/>
              <a:ext cx="3117850" cy="517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12" imgW="3117838" imgH="517897" progId="ChemDraw.Document.6.0">
                      <p:embed/>
                    </p:oleObj>
                  </mc:Choice>
                  <mc:Fallback>
                    <p:oleObj name="CS ChemDraw Drawing" r:id="rId12" imgW="3117838" imgH="517897" progId="ChemDraw.Document.6.0">
                      <p:embed/>
                      <p:pic>
                        <p:nvPicPr>
                          <p:cNvPr id="18" name="Object 17">
                            <a:extLst>
                              <a:ext uri="{FF2B5EF4-FFF2-40B4-BE49-F238E27FC236}">
                                <a16:creationId xmlns:a16="http://schemas.microsoft.com/office/drawing/2014/main" id="{1E1B8E76-AD65-32BE-BDB8-531ED3F2C71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5763329" y="5982540"/>
                            <a:ext cx="3117850" cy="517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" name="Object 21">
                <a:extLst>
                  <a:ext uri="{FF2B5EF4-FFF2-40B4-BE49-F238E27FC236}">
                    <a16:creationId xmlns:a16="http://schemas.microsoft.com/office/drawing/2014/main" id="{E43E1C87-BAB1-25F3-EA67-BDF00562C0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50253" y="3570446"/>
              <a:ext cx="2090488" cy="17616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14" imgW="1635070" imgH="1377512" progId="ChemDraw.Document.6.0">
                      <p:embed/>
                    </p:oleObj>
                  </mc:Choice>
                  <mc:Fallback>
                    <p:oleObj name="CS ChemDraw Drawing" r:id="rId14" imgW="1635070" imgH="1377512" progId="ChemDraw.Document.6.0">
                      <p:embed/>
                      <p:pic>
                        <p:nvPicPr>
                          <p:cNvPr id="22" name="Object 21">
                            <a:extLst>
                              <a:ext uri="{FF2B5EF4-FFF2-40B4-BE49-F238E27FC236}">
                                <a16:creationId xmlns:a16="http://schemas.microsoft.com/office/drawing/2014/main" id="{E43E1C87-BAB1-25F3-EA67-BDF00562C01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950253" y="3570446"/>
                            <a:ext cx="2090488" cy="17616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DCAE7-31A0-215E-55E3-8391B419DF7E}"/>
                  </a:ext>
                </a:extLst>
              </p:cNvPr>
              <p:cNvSpPr txBox="1"/>
              <p:nvPr/>
            </p:nvSpPr>
            <p:spPr>
              <a:xfrm flipH="1">
                <a:off x="5914570" y="5312846"/>
                <a:ext cx="2103555" cy="734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Celebrex</a:t>
                </a:r>
              </a:p>
              <a:p>
                <a:endParaRPr lang="en-IN" dirty="0"/>
              </a:p>
            </p:txBody>
          </p:sp>
          <p:graphicFrame>
            <p:nvGraphicFramePr>
              <p:cNvPr id="26" name="Object 25">
                <a:extLst>
                  <a:ext uri="{FF2B5EF4-FFF2-40B4-BE49-F238E27FC236}">
                    <a16:creationId xmlns:a16="http://schemas.microsoft.com/office/drawing/2014/main" id="{7B3CA2DE-E6BD-2B80-F028-B3CF6ED8C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2533" y="4087862"/>
              <a:ext cx="1977884" cy="844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16" imgW="1899821" imgH="811924" progId="ChemDraw.Document.6.0">
                      <p:embed/>
                    </p:oleObj>
                  </mc:Choice>
                  <mc:Fallback>
                    <p:oleObj name="CS ChemDraw Drawing" r:id="rId16" imgW="1899821" imgH="811924" progId="ChemDraw.Document.6.0">
                      <p:embed/>
                      <p:pic>
                        <p:nvPicPr>
                          <p:cNvPr id="26" name="Object 25">
                            <a:extLst>
                              <a:ext uri="{FF2B5EF4-FFF2-40B4-BE49-F238E27FC236}">
                                <a16:creationId xmlns:a16="http://schemas.microsoft.com/office/drawing/2014/main" id="{7B3CA2DE-E6BD-2B80-F028-B3CF6ED8C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3512533" y="4087862"/>
                            <a:ext cx="1977884" cy="8443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A57A79-F715-6C2F-58B3-9213BBFDC50F}"/>
                  </a:ext>
                </a:extLst>
              </p:cNvPr>
              <p:cNvSpPr txBox="1"/>
              <p:nvPr/>
            </p:nvSpPr>
            <p:spPr>
              <a:xfrm>
                <a:off x="1517298" y="4076259"/>
                <a:ext cx="2595564" cy="367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Imatinib (Gleevec)</a:t>
                </a:r>
                <a:endParaRPr lang="en-I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F28008-30E8-7A15-6E18-B5FA5A2F9EA2}"/>
                  </a:ext>
                </a:extLst>
              </p:cNvPr>
              <p:cNvSpPr txBox="1"/>
              <p:nvPr/>
            </p:nvSpPr>
            <p:spPr>
              <a:xfrm>
                <a:off x="1706898" y="5748729"/>
                <a:ext cx="2595562" cy="367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Nilotinib (</a:t>
                </a:r>
                <a:r>
                  <a:rPr lang="en-US" sz="12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Tasigna</a:t>
                </a:r>
                <a:r>
                  <a:rPr lang="en-US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9E476E08-EECC-59CD-FAFB-766F7EE3EA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64585" y="6086475"/>
            <a:ext cx="3368675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8" imgW="3367991" imgH="539181" progId="ChemDraw.Document.6.0">
                    <p:embed/>
                  </p:oleObj>
                </mc:Choice>
                <mc:Fallback>
                  <p:oleObj name="CS ChemDraw Drawing" r:id="rId18" imgW="3367991" imgH="539181" progId="ChemDraw.Document.6.0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9E476E08-EECC-59CD-FAFB-766F7EE3EA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264585" y="6086475"/>
                          <a:ext cx="3368675" cy="539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790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63" y="570072"/>
            <a:ext cx="7886700" cy="9941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+mn-lt"/>
              </a:rPr>
              <a:t>Cross-Coupling Reactions: Drawbacks and Modification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C5274-89C9-CF96-9A67-B1DC9A92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3B768-9F02-4CC7-A165-9E3C6D86A9D2}" type="slidenum">
              <a:rPr lang="en-IN" smtClean="0"/>
              <a:t>25</a:t>
            </a:fld>
            <a:endParaRPr lang="en-IN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66E68236-2E5B-467E-CDFB-97B97AA9638B}"/>
              </a:ext>
            </a:extLst>
          </p:cNvPr>
          <p:cNvSpPr/>
          <p:nvPr/>
        </p:nvSpPr>
        <p:spPr>
          <a:xfrm>
            <a:off x="297180" y="1306830"/>
            <a:ext cx="8557260" cy="106680"/>
          </a:xfrm>
          <a:prstGeom prst="flowChartTerminator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A601CA8-9979-70D7-5CA3-5818857561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8441" y="3025404"/>
          <a:ext cx="5711824" cy="885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293853" imgH="820989" progId="ChemDraw.Document.6.0">
                  <p:embed/>
                </p:oleObj>
              </mc:Choice>
              <mc:Fallback>
                <p:oleObj name="CS ChemDraw Drawing" r:id="rId2" imgW="5293853" imgH="820989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A601CA8-9979-70D7-5CA3-5818857561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8441" y="3025404"/>
                        <a:ext cx="5711824" cy="885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D3AB2C7-B7FF-26DE-A996-E48BC69D11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9066" y="1712796"/>
          <a:ext cx="5696553" cy="1180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263866" imgH="1090974" progId="ChemDraw.Document.6.0">
                  <p:embed/>
                </p:oleObj>
              </mc:Choice>
              <mc:Fallback>
                <p:oleObj name="CS ChemDraw Drawing" r:id="rId4" imgW="5263866" imgH="1090974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D3AB2C7-B7FF-26DE-A996-E48BC69D11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9066" y="1712796"/>
                        <a:ext cx="5696553" cy="1180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6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41D7C-54C0-46D0-B714-6FE203700353}"/>
              </a:ext>
            </a:extLst>
          </p:cNvPr>
          <p:cNvSpPr txBox="1"/>
          <p:nvPr/>
        </p:nvSpPr>
        <p:spPr>
          <a:xfrm>
            <a:off x="2566395" y="394010"/>
            <a:ext cx="381546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Limitations of Noble Metal Catalysts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E01F8A-B7F2-4FE0-AEEF-71B4B22EDA55}"/>
              </a:ext>
            </a:extLst>
          </p:cNvPr>
          <p:cNvGraphicFramePr>
            <a:graphicFrameLocks noGrp="1"/>
          </p:cNvGraphicFramePr>
          <p:nvPr/>
        </p:nvGraphicFramePr>
        <p:xfrm>
          <a:off x="2513667" y="2620734"/>
          <a:ext cx="3841640" cy="1755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784">
                  <a:extLst>
                    <a:ext uri="{9D8B030D-6E8A-4147-A177-3AD203B41FA5}">
                      <a16:colId xmlns:a16="http://schemas.microsoft.com/office/drawing/2014/main" val="802329468"/>
                    </a:ext>
                  </a:extLst>
                </a:gridCol>
                <a:gridCol w="1338785">
                  <a:extLst>
                    <a:ext uri="{9D8B030D-6E8A-4147-A177-3AD203B41FA5}">
                      <a16:colId xmlns:a16="http://schemas.microsoft.com/office/drawing/2014/main" val="1529419636"/>
                    </a:ext>
                  </a:extLst>
                </a:gridCol>
                <a:gridCol w="1585071">
                  <a:extLst>
                    <a:ext uri="{9D8B030D-6E8A-4147-A177-3AD203B41FA5}">
                      <a16:colId xmlns:a16="http://schemas.microsoft.com/office/drawing/2014/main" val="2221890171"/>
                    </a:ext>
                  </a:extLst>
                </a:gridCol>
              </a:tblGrid>
              <a:tr h="259940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Metals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Abundance</a:t>
                      </a:r>
                      <a:r>
                        <a:rPr lang="en-IN" sz="1100" baseline="0" dirty="0"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(ppm)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Price [USD (INR)/Kg)]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5896725"/>
                  </a:ext>
                </a:extLst>
              </a:tr>
              <a:tr h="249239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FF0000"/>
                          </a:solidFill>
                          <a:latin typeface="+mn-lt"/>
                          <a:cs typeface="Times New Roman" pitchFamily="18" charset="0"/>
                        </a:rPr>
                        <a:t>Gold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0.004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43,764 (32,00,000)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509087"/>
                  </a:ext>
                </a:extLst>
              </a:tr>
              <a:tr h="249239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FF0000"/>
                          </a:solidFill>
                          <a:latin typeface="+mn-lt"/>
                          <a:cs typeface="Times New Roman" pitchFamily="18" charset="0"/>
                        </a:rPr>
                        <a:t>Platinum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0.005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latin typeface="+mn-lt"/>
                          <a:cs typeface="Times New Roman" pitchFamily="18" charset="0"/>
                        </a:rPr>
                        <a:t>1,48,787 (1,08,81,500)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42091"/>
                  </a:ext>
                </a:extLst>
              </a:tr>
              <a:tr h="249239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FF0000"/>
                          </a:solidFill>
                          <a:latin typeface="+mn-lt"/>
                          <a:cs typeface="Times New Roman" pitchFamily="18" charset="0"/>
                        </a:rPr>
                        <a:t>Palladium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0.015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32,205 (23,50,000)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785"/>
                  </a:ext>
                </a:extLst>
              </a:tr>
              <a:tr h="249239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FF0000"/>
                          </a:solidFill>
                          <a:latin typeface="+mn-lt"/>
                          <a:cs typeface="Times New Roman" pitchFamily="18" charset="0"/>
                        </a:rPr>
                        <a:t>Ruthenium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0.001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8,423 (6,15,000)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754392"/>
                  </a:ext>
                </a:extLst>
              </a:tr>
              <a:tr h="249239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FF0000"/>
                          </a:solidFill>
                          <a:latin typeface="+mn-lt"/>
                          <a:cs typeface="Times New Roman" pitchFamily="18" charset="0"/>
                        </a:rPr>
                        <a:t>Iridium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0.001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46,940 (34,32,000)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65094"/>
                  </a:ext>
                </a:extLst>
              </a:tr>
              <a:tr h="249239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FF0000"/>
                          </a:solidFill>
                          <a:latin typeface="+mn-lt"/>
                          <a:cs typeface="Times New Roman" pitchFamily="18" charset="0"/>
                        </a:rPr>
                        <a:t>Rhodium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0.001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77,804 (56,88,000)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40408"/>
                  </a:ext>
                </a:extLst>
              </a:tr>
            </a:tbl>
          </a:graphicData>
        </a:graphic>
      </p:graphicFrame>
      <p:pic>
        <p:nvPicPr>
          <p:cNvPr id="5" name="Picture 4" descr="Image result for palladium">
            <a:extLst>
              <a:ext uri="{FF2B5EF4-FFF2-40B4-BE49-F238E27FC236}">
                <a16:creationId xmlns:a16="http://schemas.microsoft.com/office/drawing/2014/main" id="{780B1E37-4EDB-42CC-A865-CFBFCEF36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5114" r="26023" b="22719"/>
          <a:stretch/>
        </p:blipFill>
        <p:spPr bwMode="auto">
          <a:xfrm>
            <a:off x="7334679" y="1536457"/>
            <a:ext cx="929940" cy="81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98">
            <a:extLst>
              <a:ext uri="{FF2B5EF4-FFF2-40B4-BE49-F238E27FC236}">
                <a16:creationId xmlns:a16="http://schemas.microsoft.com/office/drawing/2014/main" id="{E102BD54-8EE9-4B7F-B390-1CF1A1150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252" y="1610134"/>
            <a:ext cx="3248714" cy="34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+mn-lt"/>
                <a:cs typeface="Times New Roman" panose="02020603050405020304" pitchFamily="18" charset="0"/>
              </a:rPr>
              <a:t>Very low abundance on earth’s crust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40AAD-EC1D-4AE7-83A2-567D1650DF64}"/>
              </a:ext>
            </a:extLst>
          </p:cNvPr>
          <p:cNvSpPr txBox="1"/>
          <p:nvPr/>
        </p:nvSpPr>
        <p:spPr>
          <a:xfrm>
            <a:off x="7435944" y="2381310"/>
            <a:ext cx="828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Palladium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78A55-614E-4624-9F71-9E89ED09D91B}"/>
              </a:ext>
            </a:extLst>
          </p:cNvPr>
          <p:cNvSpPr txBox="1"/>
          <p:nvPr/>
        </p:nvSpPr>
        <p:spPr>
          <a:xfrm>
            <a:off x="477825" y="1079293"/>
            <a:ext cx="169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Problems: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5AEDF-102B-40D7-B789-4410FA2974DD}"/>
              </a:ext>
            </a:extLst>
          </p:cNvPr>
          <p:cNvSpPr txBox="1"/>
          <p:nvPr/>
        </p:nvSpPr>
        <p:spPr>
          <a:xfrm>
            <a:off x="477825" y="5001617"/>
            <a:ext cx="2088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Alternative Approach: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0DEB0-688B-4BEA-BF92-AADAC0012EC4}"/>
              </a:ext>
            </a:extLst>
          </p:cNvPr>
          <p:cNvSpPr txBox="1"/>
          <p:nvPr/>
        </p:nvSpPr>
        <p:spPr>
          <a:xfrm>
            <a:off x="1027571" y="5816084"/>
            <a:ext cx="768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Designing Catalysts with Earth Abundant 1</a:t>
            </a:r>
            <a:r>
              <a:rPr lang="en-US" b="1" i="1" baseline="30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st</a:t>
            </a:r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Row Transition Metals !</a:t>
            </a:r>
            <a:endParaRPr lang="en-IN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pic>
        <p:nvPicPr>
          <p:cNvPr id="39940" name="Picture 4" descr="Ruthenium - Wikipedia">
            <a:extLst>
              <a:ext uri="{FF2B5EF4-FFF2-40B4-BE49-F238E27FC236}">
                <a16:creationId xmlns:a16="http://schemas.microsoft.com/office/drawing/2014/main" id="{B2E62C7C-3C04-45B8-82D1-33A612852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2" t="7778" r="10903" b="9121"/>
          <a:stretch/>
        </p:blipFill>
        <p:spPr bwMode="auto">
          <a:xfrm>
            <a:off x="7326249" y="2779415"/>
            <a:ext cx="981975" cy="77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E4931D-E6F8-413D-9390-3A1161E141A4}"/>
              </a:ext>
            </a:extLst>
          </p:cNvPr>
          <p:cNvSpPr txBox="1"/>
          <p:nvPr/>
        </p:nvSpPr>
        <p:spPr>
          <a:xfrm>
            <a:off x="7456535" y="3538553"/>
            <a:ext cx="828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Ruthenium</a:t>
            </a:r>
          </a:p>
        </p:txBody>
      </p:sp>
      <p:pic>
        <p:nvPicPr>
          <p:cNvPr id="39942" name="Picture 6" descr="Rhodium Price 2022 [Updated Daily] - Metalary">
            <a:extLst>
              <a:ext uri="{FF2B5EF4-FFF2-40B4-BE49-F238E27FC236}">
                <a16:creationId xmlns:a16="http://schemas.microsoft.com/office/drawing/2014/main" id="{E02798F7-01D4-429C-8476-7626AA9D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79" y="3972850"/>
            <a:ext cx="929940" cy="6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32E0B2-0D49-4D0C-9494-19BDF92113D6}"/>
              </a:ext>
            </a:extLst>
          </p:cNvPr>
          <p:cNvSpPr txBox="1"/>
          <p:nvPr/>
        </p:nvSpPr>
        <p:spPr>
          <a:xfrm>
            <a:off x="7528813" y="4664106"/>
            <a:ext cx="828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Rhodium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2F8056A-93C7-41D6-B863-F9AFDF7AC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295" y="857250"/>
            <a:ext cx="564706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04021A-5A1B-4223-8BC4-B335E6345D99}"/>
              </a:ext>
            </a:extLst>
          </p:cNvPr>
          <p:cNvSpPr txBox="1"/>
          <p:nvPr/>
        </p:nvSpPr>
        <p:spPr>
          <a:xfrm>
            <a:off x="2566396" y="4403753"/>
            <a:ext cx="364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202122"/>
                </a:solidFill>
              </a:rPr>
              <a:t>Source: Anderson, D. L. ‘Chemical Composition of the Mantle’ in Theory of the Earth, pp. 147.</a:t>
            </a:r>
            <a:endParaRPr lang="en-IN" sz="900" b="1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59A7F-61B8-40F6-8FF1-2D41CFC4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7C3-D11C-4CB4-92BF-E8206C1A7A27}" type="slidenum">
              <a:rPr lang="en-IN" smtClean="0"/>
              <a:t>26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0C541-3035-4F0E-A97F-6DB7D37C71F1}"/>
              </a:ext>
            </a:extLst>
          </p:cNvPr>
          <p:cNvSpPr txBox="1"/>
          <p:nvPr/>
        </p:nvSpPr>
        <p:spPr>
          <a:xfrm>
            <a:off x="1416251" y="1900340"/>
            <a:ext cx="230028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+mn-lt"/>
                <a:cs typeface="Times New Roman" panose="02020603050405020304" pitchFamily="18" charset="0"/>
              </a:rPr>
              <a:t>Expensive metals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2060"/>
                </a:solidFill>
                <a:latin typeface="+mn-lt"/>
                <a:cs typeface="Times New Roman" panose="02020603050405020304" pitchFamily="18" charset="0"/>
              </a:rPr>
              <a:t>Toxicity</a:t>
            </a:r>
          </a:p>
        </p:txBody>
      </p:sp>
    </p:spTree>
    <p:extLst>
      <p:ext uri="{BB962C8B-B14F-4D97-AF65-F5344CB8AC3E}">
        <p14:creationId xmlns:p14="http://schemas.microsoft.com/office/powerpoint/2010/main" val="109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7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08AB25-07C7-4C55-9FDE-013DE473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295" y="857250"/>
            <a:ext cx="564706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02924-D786-489E-986A-C618EA5E0716}"/>
              </a:ext>
            </a:extLst>
          </p:cNvPr>
          <p:cNvSpPr txBox="1"/>
          <p:nvPr/>
        </p:nvSpPr>
        <p:spPr>
          <a:xfrm>
            <a:off x="3305908" y="1078707"/>
            <a:ext cx="267413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</a:t>
            </a:r>
            <a:r>
              <a:rPr lang="en-IN" sz="1650" b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st</a:t>
            </a:r>
            <a:r>
              <a:rPr lang="en-IN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Row Transition Metals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E4F2B8-8D32-44E8-957B-60B60AF7D379}"/>
              </a:ext>
            </a:extLst>
          </p:cNvPr>
          <p:cNvGrpSpPr/>
          <p:nvPr/>
        </p:nvGrpSpPr>
        <p:grpSpPr>
          <a:xfrm>
            <a:off x="769176" y="2554996"/>
            <a:ext cx="3506952" cy="2684632"/>
            <a:chOff x="1295400" y="1760040"/>
            <a:chExt cx="5791200" cy="47169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E27047-E6BB-4CBE-A2DE-ADF9EAA47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446" y="1855331"/>
              <a:ext cx="5570154" cy="4316869"/>
            </a:xfrm>
            <a:prstGeom prst="rect">
              <a:avLst/>
            </a:prstGeom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4CAA10AB-6F0D-421C-B500-1DB63B41B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950" y="5904139"/>
              <a:ext cx="1695450" cy="279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ED5737C-76CC-44AA-A355-0ED1C7C0F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760040"/>
              <a:ext cx="542450" cy="4716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2319618-4852-4B07-83A6-CBD676EA61E3}"/>
              </a:ext>
            </a:extLst>
          </p:cNvPr>
          <p:cNvSpPr/>
          <p:nvPr/>
        </p:nvSpPr>
        <p:spPr>
          <a:xfrm>
            <a:off x="3000527" y="1593915"/>
            <a:ext cx="3578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itchFamily="2" charset="2"/>
              <a:buChar char="q"/>
            </a:pPr>
            <a:r>
              <a:rPr lang="en-US" b="1" i="1" dirty="0">
                <a:solidFill>
                  <a:srgbClr val="002060"/>
                </a:solidFill>
                <a:cs typeface="Times New Roman" pitchFamily="18" charset="0"/>
              </a:rPr>
              <a:t>High natural abundance on Earth’s crust</a:t>
            </a:r>
            <a:endParaRPr lang="en-IN" b="1" i="1" dirty="0">
              <a:solidFill>
                <a:srgbClr val="002060"/>
              </a:solidFill>
              <a:cs typeface="Times New Roman" pitchFamily="18" charset="0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B7A2B490-9489-486E-B00F-E5EDB12A2421}"/>
              </a:ext>
            </a:extLst>
          </p:cNvPr>
          <p:cNvGraphicFramePr>
            <a:graphicFrameLocks/>
          </p:cNvGraphicFramePr>
          <p:nvPr/>
        </p:nvGraphicFramePr>
        <p:xfrm>
          <a:off x="4789840" y="2764302"/>
          <a:ext cx="3969398" cy="2152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782">
                  <a:extLst>
                    <a:ext uri="{9D8B030D-6E8A-4147-A177-3AD203B41FA5}">
                      <a16:colId xmlns:a16="http://schemas.microsoft.com/office/drawing/2014/main" val="3482160724"/>
                    </a:ext>
                  </a:extLst>
                </a:gridCol>
                <a:gridCol w="1395453">
                  <a:extLst>
                    <a:ext uri="{9D8B030D-6E8A-4147-A177-3AD203B41FA5}">
                      <a16:colId xmlns:a16="http://schemas.microsoft.com/office/drawing/2014/main" val="2506192739"/>
                    </a:ext>
                  </a:extLst>
                </a:gridCol>
                <a:gridCol w="1652163">
                  <a:extLst>
                    <a:ext uri="{9D8B030D-6E8A-4147-A177-3AD203B41FA5}">
                      <a16:colId xmlns:a16="http://schemas.microsoft.com/office/drawing/2014/main" val="1306165750"/>
                    </a:ext>
                  </a:extLst>
                </a:gridCol>
              </a:tblGrid>
              <a:tr h="262256"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Metals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Abundance</a:t>
                      </a:r>
                      <a:r>
                        <a:rPr lang="en-IN" sz="1100" baseline="0" dirty="0"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(ppm)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Price [INR/Kg]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397513"/>
                  </a:ext>
                </a:extLst>
              </a:tr>
              <a:tr h="235565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002060"/>
                          </a:solidFill>
                          <a:latin typeface="+mn-lt"/>
                          <a:cs typeface="Times New Roman" pitchFamily="18" charset="0"/>
                        </a:rPr>
                        <a:t>Iron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63000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565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002060"/>
                          </a:solidFill>
                          <a:latin typeface="+mn-lt"/>
                          <a:cs typeface="Times New Roman" pitchFamily="18" charset="0"/>
                        </a:rPr>
                        <a:t>Titanium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4,400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6098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5565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002060"/>
                          </a:solidFill>
                          <a:latin typeface="+mn-lt"/>
                          <a:cs typeface="Times New Roman" pitchFamily="18" charset="0"/>
                        </a:rPr>
                        <a:t>Manganese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1,100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590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565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002060"/>
                          </a:solidFill>
                          <a:latin typeface="+mn-lt"/>
                          <a:cs typeface="Times New Roman" pitchFamily="18" charset="0"/>
                        </a:rPr>
                        <a:t>Vanadium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190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31,000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7561"/>
                  </a:ext>
                </a:extLst>
              </a:tr>
              <a:tr h="235565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002060"/>
                          </a:solidFill>
                          <a:latin typeface="+mn-lt"/>
                          <a:cs typeface="Times New Roman" pitchFamily="18" charset="0"/>
                        </a:rPr>
                        <a:t>Chromium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140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565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002060"/>
                          </a:solidFill>
                          <a:latin typeface="+mn-lt"/>
                          <a:cs typeface="Times New Roman" pitchFamily="18" charset="0"/>
                        </a:rPr>
                        <a:t>Nickel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1300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5565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002060"/>
                          </a:solidFill>
                          <a:latin typeface="+mn-lt"/>
                          <a:cs typeface="Times New Roman" pitchFamily="18" charset="0"/>
                        </a:rPr>
                        <a:t>Copper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68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718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71428"/>
                  </a:ext>
                </a:extLst>
              </a:tr>
              <a:tr h="235565"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002060"/>
                          </a:solidFill>
                          <a:latin typeface="+mn-lt"/>
                          <a:cs typeface="Times New Roman" pitchFamily="18" charset="0"/>
                        </a:rPr>
                        <a:t>Cobalt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30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+mn-lt"/>
                          <a:cs typeface="Times New Roman" pitchFamily="18" charset="0"/>
                        </a:rPr>
                        <a:t>6052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296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BE20C7-D1A0-4792-A38F-20DFD165AD83}"/>
              </a:ext>
            </a:extLst>
          </p:cNvPr>
          <p:cNvSpPr txBox="1"/>
          <p:nvPr/>
        </p:nvSpPr>
        <p:spPr>
          <a:xfrm>
            <a:off x="2522653" y="1987540"/>
            <a:ext cx="639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q"/>
            </a:pPr>
            <a:r>
              <a:rPr lang="en-US" b="1" i="1" dirty="0">
                <a:solidFill>
                  <a:srgbClr val="002060"/>
                </a:solidFill>
                <a:cs typeface="Times New Roman" pitchFamily="18" charset="0"/>
              </a:rPr>
              <a:t>Easily available, cost effective and relatively non-toxic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29793-91C0-4FBC-9B17-A5EBFF5FB7A3}"/>
              </a:ext>
            </a:extLst>
          </p:cNvPr>
          <p:cNvSpPr txBox="1"/>
          <p:nvPr/>
        </p:nvSpPr>
        <p:spPr>
          <a:xfrm>
            <a:off x="5601933" y="5086221"/>
            <a:ext cx="364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i="1" dirty="0"/>
              <a:t>Source: in.investing.com/commodities/metals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4DC002-89EB-478E-98E8-AC01E5B4C7F4}"/>
              </a:ext>
            </a:extLst>
          </p:cNvPr>
          <p:cNvSpPr txBox="1"/>
          <p:nvPr/>
        </p:nvSpPr>
        <p:spPr>
          <a:xfrm>
            <a:off x="862626" y="5086221"/>
            <a:ext cx="364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202122"/>
                </a:solidFill>
              </a:rPr>
              <a:t>Source: Anderson, D. L. ‘Chemical Composition of the Mantle’ in Theory of the Earth, pp. 147.</a:t>
            </a:r>
            <a:endParaRPr lang="en-IN" sz="900" b="1" i="1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83A4D7-4516-4879-BA26-C28E8B95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7C3-D11C-4CB4-92BF-E8206C1A7A27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806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66" y="857250"/>
            <a:ext cx="9169266" cy="5257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A3AE6-EDBE-463E-8BD1-E38D93C6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E6642F-65E5-E545-A2B6-5359B0BF894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0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2322239"/>
            <a:ext cx="1328738" cy="132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3487" y="1983745"/>
            <a:ext cx="335756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b="1" dirty="0">
                <a:solidFill>
                  <a:schemeClr val="accent2"/>
                </a:solidFill>
              </a:rPr>
              <a:t>Most Recent:</a:t>
            </a:r>
          </a:p>
          <a:p>
            <a:endParaRPr lang="en-US" sz="1575" b="1" dirty="0"/>
          </a:p>
          <a:p>
            <a:r>
              <a:rPr lang="en-US" sz="1575" b="1" dirty="0"/>
              <a:t>2005: </a:t>
            </a:r>
            <a:r>
              <a:rPr lang="en-US" sz="1575" dirty="0"/>
              <a:t>Ru, Mo (</a:t>
            </a:r>
            <a:r>
              <a:rPr lang="en-US" sz="1575" dirty="0">
                <a:solidFill>
                  <a:srgbClr val="FF384E"/>
                </a:solidFill>
              </a:rPr>
              <a:t>orange elements, rising threat</a:t>
            </a:r>
            <a:r>
              <a:rPr lang="en-US" sz="1575" dirty="0"/>
              <a:t>)</a:t>
            </a:r>
          </a:p>
          <a:p>
            <a:endParaRPr lang="en-US" sz="1575" dirty="0"/>
          </a:p>
          <a:p>
            <a:r>
              <a:rPr lang="en-US" sz="1575" b="1" dirty="0"/>
              <a:t>2010</a:t>
            </a:r>
            <a:r>
              <a:rPr lang="en-US" sz="1575" dirty="0"/>
              <a:t>: Pd (</a:t>
            </a:r>
            <a:r>
              <a:rPr lang="en-US" sz="1575" dirty="0">
                <a:solidFill>
                  <a:srgbClr val="FF384E"/>
                </a:solidFill>
              </a:rPr>
              <a:t>orange elements, rising threat</a:t>
            </a:r>
            <a:r>
              <a:rPr lang="en-US" sz="1575" dirty="0"/>
              <a:t>)</a:t>
            </a:r>
          </a:p>
          <a:p>
            <a:endParaRPr lang="en-US" sz="1575" dirty="0"/>
          </a:p>
          <a:p>
            <a:r>
              <a:rPr lang="en-US" sz="1575" b="1" dirty="0"/>
              <a:t>2021: </a:t>
            </a:r>
            <a:r>
              <a:rPr lang="en-US" sz="1575" dirty="0"/>
              <a:t>Metal-free (small organic molecule)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1663" y="4928651"/>
            <a:ext cx="681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Can small molecules show metal-like catalytic activity?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3150" y="-49123"/>
            <a:ext cx="4886325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8" b="1" dirty="0">
                <a:cs typeface="Arial" panose="020B0604020202020204" pitchFamily="34" charset="0"/>
              </a:rPr>
              <a:t>           </a:t>
            </a:r>
            <a:r>
              <a:rPr lang="en-US" sz="2400" b="1" dirty="0">
                <a:cs typeface="Arial" panose="020B0604020202020204" pitchFamily="34" charset="0"/>
              </a:rPr>
              <a:t>Metals and catalysis</a:t>
            </a:r>
          </a:p>
          <a:p>
            <a:endParaRPr lang="en-US" sz="1575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5938" y="2630118"/>
            <a:ext cx="1543050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Catalysis: </a:t>
            </a:r>
          </a:p>
          <a:p>
            <a:r>
              <a:rPr lang="en-US" sz="1575" dirty="0"/>
              <a:t>16 Nobel Prizes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8F18E-2E5B-AE26-FEA6-25EDB984CD12}"/>
              </a:ext>
            </a:extLst>
          </p:cNvPr>
          <p:cNvSpPr/>
          <p:nvPr/>
        </p:nvSpPr>
        <p:spPr>
          <a:xfrm>
            <a:off x="2822" y="-60777"/>
            <a:ext cx="9144000" cy="476777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5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5FF568-420E-D9C7-6838-D27B16B2E166}"/>
              </a:ext>
            </a:extLst>
          </p:cNvPr>
          <p:cNvSpPr txBox="1"/>
          <p:nvPr/>
        </p:nvSpPr>
        <p:spPr>
          <a:xfrm>
            <a:off x="228600" y="122238"/>
            <a:ext cx="8534400" cy="46196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2400" b="1" dirty="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Chemistry Nobel Prize 2010: C-C Coupling Catalysis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8C953D75-95B3-EB24-3DC7-F377F649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525" y="0"/>
            <a:ext cx="879475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6" descr="Richard F. Heck.jpg">
            <a:extLst>
              <a:ext uri="{FF2B5EF4-FFF2-40B4-BE49-F238E27FC236}">
                <a16:creationId xmlns:a16="http://schemas.microsoft.com/office/drawing/2014/main" id="{D2D8CF88-F6BD-6AB6-1C04-C8934E3F3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739775"/>
            <a:ext cx="13589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7" descr="Ei-ichi Negishi.jpg">
            <a:extLst>
              <a:ext uri="{FF2B5EF4-FFF2-40B4-BE49-F238E27FC236}">
                <a16:creationId xmlns:a16="http://schemas.microsoft.com/office/drawing/2014/main" id="{F17C2046-D5C0-3A0D-ECC5-5EC687D28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3" y="677863"/>
            <a:ext cx="1447800" cy="202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8" descr="Akira Suzuki.jpg">
            <a:extLst>
              <a:ext uri="{FF2B5EF4-FFF2-40B4-BE49-F238E27FC236}">
                <a16:creationId xmlns:a16="http://schemas.microsoft.com/office/drawing/2014/main" id="{912AC5DC-5A4C-69D3-302A-1A7DEE26B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541338"/>
            <a:ext cx="1546225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Box 9">
            <a:extLst>
              <a:ext uri="{FF2B5EF4-FFF2-40B4-BE49-F238E27FC236}">
                <a16:creationId xmlns:a16="http://schemas.microsoft.com/office/drawing/2014/main" id="{7DDD5000-0696-DA2F-212B-260511539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2752725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F. Heck</a:t>
            </a:r>
          </a:p>
        </p:txBody>
      </p:sp>
      <p:sp>
        <p:nvSpPr>
          <p:cNvPr id="5128" name="TextBox 10">
            <a:extLst>
              <a:ext uri="{FF2B5EF4-FFF2-40B4-BE49-F238E27FC236}">
                <a16:creationId xmlns:a16="http://schemas.microsoft.com/office/drawing/2014/main" id="{7A931C7F-66B4-F4ED-30D7-AD8036C72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863" y="2720975"/>
            <a:ext cx="2100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Ei-ichi Negishi</a:t>
            </a:r>
          </a:p>
        </p:txBody>
      </p:sp>
      <p:sp>
        <p:nvSpPr>
          <p:cNvPr id="5129" name="TextBox 11">
            <a:extLst>
              <a:ext uri="{FF2B5EF4-FFF2-40B4-BE49-F238E27FC236}">
                <a16:creationId xmlns:a16="http://schemas.microsoft.com/office/drawing/2014/main" id="{A3BF1D40-A287-89F6-9B04-7D5CB14F2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768600"/>
            <a:ext cx="2514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Akira Suzuki</a:t>
            </a:r>
          </a:p>
        </p:txBody>
      </p:sp>
      <p:pic>
        <p:nvPicPr>
          <p:cNvPr id="5130" name="Picture 13">
            <a:extLst>
              <a:ext uri="{FF2B5EF4-FFF2-40B4-BE49-F238E27FC236}">
                <a16:creationId xmlns:a16="http://schemas.microsoft.com/office/drawing/2014/main" id="{D3AE3A4A-A802-D1D0-1E2C-62395678F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00400"/>
            <a:ext cx="6096000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4425" y="-131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C-C cross-coupling without Pd/transition metal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78C58-1A3C-47E0-A217-C7965420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927908-0964-B640-A556-7999627A8DB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D2200-A683-0074-1A59-1FA09193095E}"/>
              </a:ext>
            </a:extLst>
          </p:cNvPr>
          <p:cNvSpPr/>
          <p:nvPr/>
        </p:nvSpPr>
        <p:spPr>
          <a:xfrm flipV="1">
            <a:off x="400051" y="3147185"/>
            <a:ext cx="8743949" cy="34289"/>
          </a:xfrm>
          <a:prstGeom prst="rect">
            <a:avLst/>
          </a:prstGeom>
          <a:solidFill>
            <a:srgbClr val="0070C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59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321D7C-F155-E85B-A118-346E5F4AC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946" y="1269998"/>
            <a:ext cx="1084957" cy="41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55" b="1" dirty="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Richard F. Heck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9DFF36-8889-87E5-83D0-280BE03CE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70" y="2222197"/>
            <a:ext cx="1107797" cy="25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55" b="1" dirty="0" err="1">
                <a:solidFill>
                  <a:srgbClr val="FF0000"/>
                </a:solidFill>
                <a:latin typeface="Times New Roman" charset="0"/>
                <a:cs typeface="Times New Roman" charset="0"/>
              </a:rPr>
              <a:t>Ei-ichi</a:t>
            </a:r>
            <a:r>
              <a:rPr lang="en-US" sz="1055" b="1" dirty="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1055" b="1" dirty="0" err="1">
                <a:solidFill>
                  <a:srgbClr val="FF0000"/>
                </a:solidFill>
                <a:latin typeface="Times New Roman" charset="0"/>
                <a:cs typeface="Times New Roman" charset="0"/>
              </a:rPr>
              <a:t>Negishi</a:t>
            </a:r>
            <a:endParaRPr lang="en-US" sz="1055" b="1" dirty="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5CE0A-90EC-48D6-C94B-42BEA2B08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70" y="714563"/>
            <a:ext cx="1326059" cy="25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55" b="1" dirty="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Akira Suzuki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7414C7-9475-279A-5B21-08831A7E1F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77" y="654671"/>
            <a:ext cx="4654476" cy="20832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2BDC67-D8D5-8B1E-C4AC-94728B4C3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0393" y="1478516"/>
            <a:ext cx="1548611" cy="54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77" b="1" dirty="0">
                <a:solidFill>
                  <a:srgbClr val="0070C0"/>
                </a:solidFill>
                <a:latin typeface="Times New Roman" charset="0"/>
                <a:cs typeface="Times New Roman" charset="0"/>
              </a:rPr>
              <a:t>Nobel Prize in Chemistry -2010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9BDED4-8C1C-1FBB-1EA9-E878DAD129AD}"/>
              </a:ext>
            </a:extLst>
          </p:cNvPr>
          <p:cNvSpPr/>
          <p:nvPr/>
        </p:nvSpPr>
        <p:spPr>
          <a:xfrm>
            <a:off x="0" y="-19537"/>
            <a:ext cx="9144000" cy="476777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46927-8E53-6AB9-5A2B-75992BF8C0A9}"/>
              </a:ext>
            </a:extLst>
          </p:cNvPr>
          <p:cNvSpPr txBox="1"/>
          <p:nvPr/>
        </p:nvSpPr>
        <p:spPr>
          <a:xfrm>
            <a:off x="6158282" y="5796189"/>
            <a:ext cx="3910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external stimulation</a:t>
            </a:r>
            <a:endParaRPr lang="en-US" b="1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Pd metal (0.015 ppm)  </a:t>
            </a:r>
          </a:p>
        </p:txBody>
      </p:sp>
      <p:pic>
        <p:nvPicPr>
          <p:cNvPr id="31" name="Picture 30" descr="C:\Users\user\Desktop\Sir Presentation\Suzuki Coupling.png">
            <a:extLst>
              <a:ext uri="{FF2B5EF4-FFF2-40B4-BE49-F238E27FC236}">
                <a16:creationId xmlns:a16="http://schemas.microsoft.com/office/drawing/2014/main" id="{6708B90F-1CCA-9DFD-C782-C912A6ED4029}"/>
              </a:ext>
            </a:extLst>
          </p:cNvPr>
          <p:cNvPicPr/>
          <p:nvPr/>
        </p:nvPicPr>
        <p:blipFill rotWithShape="1">
          <a:blip r:embed="rId3"/>
          <a:srcRect l="49057" b="40947"/>
          <a:stretch/>
        </p:blipFill>
        <p:spPr bwMode="auto">
          <a:xfrm>
            <a:off x="1948894" y="3284274"/>
            <a:ext cx="154305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 descr="C:\Users\user\Desktop\Sir Presentation\Our Concept.png">
            <a:extLst>
              <a:ext uri="{FF2B5EF4-FFF2-40B4-BE49-F238E27FC236}">
                <a16:creationId xmlns:a16="http://schemas.microsoft.com/office/drawing/2014/main" id="{CF96AD48-4672-4A6C-9F85-9D5A8DC586D6}"/>
              </a:ext>
            </a:extLst>
          </p:cNvPr>
          <p:cNvPicPr/>
          <p:nvPr/>
        </p:nvPicPr>
        <p:blipFill rotWithShape="1">
          <a:blip r:embed="rId4"/>
          <a:srcRect l="54296" b="47619"/>
          <a:stretch/>
        </p:blipFill>
        <p:spPr bwMode="auto">
          <a:xfrm>
            <a:off x="5456476" y="3349776"/>
            <a:ext cx="1560281" cy="1257300"/>
          </a:xfrm>
          <a:prstGeom prst="roundRect">
            <a:avLst>
              <a:gd name="adj" fmla="val 41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3" name="Picture 32" descr="C:\Users\user\Desktop\Sir Presentation\Our Concept.png">
            <a:extLst>
              <a:ext uri="{FF2B5EF4-FFF2-40B4-BE49-F238E27FC236}">
                <a16:creationId xmlns:a16="http://schemas.microsoft.com/office/drawing/2014/main" id="{E9585B78-0D6D-ACD2-D17C-CDF4E2140D47}"/>
              </a:ext>
            </a:extLst>
          </p:cNvPr>
          <p:cNvPicPr/>
          <p:nvPr/>
        </p:nvPicPr>
        <p:blipFill rotWithShape="1">
          <a:blip r:embed="rId4"/>
          <a:srcRect l="66014" t="52381" b="38095"/>
          <a:stretch/>
        </p:blipFill>
        <p:spPr bwMode="auto">
          <a:xfrm>
            <a:off x="5835094" y="4607744"/>
            <a:ext cx="1160231" cy="218515"/>
          </a:xfrm>
          <a:prstGeom prst="roundRect">
            <a:avLst>
              <a:gd name="adj" fmla="val 41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BEAC880-7EA4-88B5-A8BA-4BDE65C25B68}"/>
              </a:ext>
            </a:extLst>
          </p:cNvPr>
          <p:cNvSpPr txBox="1"/>
          <p:nvPr/>
        </p:nvSpPr>
        <p:spPr>
          <a:xfrm>
            <a:off x="5497000" y="3460861"/>
            <a:ext cx="3898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(2e)</a:t>
            </a:r>
          </a:p>
        </p:txBody>
      </p:sp>
      <p:pic>
        <p:nvPicPr>
          <p:cNvPr id="35" name="Picture 34" descr="C:\Users\user\Desktop\Sir Presentation\Suzuki Coupling.png">
            <a:extLst>
              <a:ext uri="{FF2B5EF4-FFF2-40B4-BE49-F238E27FC236}">
                <a16:creationId xmlns:a16="http://schemas.microsoft.com/office/drawing/2014/main" id="{B44E0990-3F54-639B-9571-8C09A31A190E}"/>
              </a:ext>
            </a:extLst>
          </p:cNvPr>
          <p:cNvPicPr/>
          <p:nvPr/>
        </p:nvPicPr>
        <p:blipFill rotWithShape="1">
          <a:blip r:embed="rId3"/>
          <a:srcRect l="11321" t="49967"/>
          <a:stretch/>
        </p:blipFill>
        <p:spPr bwMode="auto">
          <a:xfrm>
            <a:off x="805894" y="4541574"/>
            <a:ext cx="2686050" cy="1258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 descr="C:\Users\user\Desktop\Sir Presentation\Our Concept.png">
            <a:extLst>
              <a:ext uri="{FF2B5EF4-FFF2-40B4-BE49-F238E27FC236}">
                <a16:creationId xmlns:a16="http://schemas.microsoft.com/office/drawing/2014/main" id="{F8DB20BF-3ED4-F811-F540-C6503038F9D3}"/>
              </a:ext>
            </a:extLst>
          </p:cNvPr>
          <p:cNvPicPr/>
          <p:nvPr/>
        </p:nvPicPr>
        <p:blipFill rotWithShape="1">
          <a:blip r:embed="rId4"/>
          <a:srcRect l="17467" t="54762"/>
          <a:stretch/>
        </p:blipFill>
        <p:spPr bwMode="auto">
          <a:xfrm>
            <a:off x="4177744" y="4639331"/>
            <a:ext cx="2817581" cy="1085850"/>
          </a:xfrm>
          <a:prstGeom prst="roundRect">
            <a:avLst>
              <a:gd name="adj" fmla="val 41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5" name="Picture 44" descr="C:\Users\user\Desktop\Sir Presentation\Suzuki Coupling.png">
            <a:extLst>
              <a:ext uri="{FF2B5EF4-FFF2-40B4-BE49-F238E27FC236}">
                <a16:creationId xmlns:a16="http://schemas.microsoft.com/office/drawing/2014/main" id="{FF6440ED-1233-847A-6FD9-C2838616D536}"/>
              </a:ext>
            </a:extLst>
          </p:cNvPr>
          <p:cNvPicPr/>
          <p:nvPr/>
        </p:nvPicPr>
        <p:blipFill rotWithShape="1">
          <a:blip r:embed="rId3"/>
          <a:srcRect r="52830" b="50032"/>
          <a:stretch/>
        </p:blipFill>
        <p:spPr bwMode="auto">
          <a:xfrm>
            <a:off x="462994" y="3284274"/>
            <a:ext cx="1428750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 descr="C:\Users\user\Desktop\Sir Presentation\Our Concept.png">
            <a:extLst>
              <a:ext uri="{FF2B5EF4-FFF2-40B4-BE49-F238E27FC236}">
                <a16:creationId xmlns:a16="http://schemas.microsoft.com/office/drawing/2014/main" id="{E3B2F006-31C1-E022-015F-4833CB7B734E}"/>
              </a:ext>
            </a:extLst>
          </p:cNvPr>
          <p:cNvPicPr/>
          <p:nvPr/>
        </p:nvPicPr>
        <p:blipFill rotWithShape="1">
          <a:blip r:embed="rId4"/>
          <a:srcRect r="45704" b="42857"/>
          <a:stretch/>
        </p:blipFill>
        <p:spPr bwMode="auto">
          <a:xfrm>
            <a:off x="3581428" y="3341423"/>
            <a:ext cx="1853617" cy="1371600"/>
          </a:xfrm>
          <a:prstGeom prst="roundRect">
            <a:avLst>
              <a:gd name="adj" fmla="val 41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4271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4066-3E62-41FE-80CF-2644DF075AE1}" type="slidenum">
              <a:rPr lang="en-IN" smtClean="0"/>
              <a:t>31</a:t>
            </a:fld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42F9B0-BCA5-4F9C-9E58-CA1EA04A86AA}"/>
              </a:ext>
            </a:extLst>
          </p:cNvPr>
          <p:cNvSpPr txBox="1"/>
          <p:nvPr/>
        </p:nvSpPr>
        <p:spPr>
          <a:xfrm>
            <a:off x="914400" y="49111"/>
            <a:ext cx="777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cs typeface="Arial" panose="020B0604020202020204" pitchFamily="34" charset="0"/>
              </a:rPr>
              <a:t>Aryl halide activation and cross-coupling reactions!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1587B453-9761-4F5A-91B8-D1F5D47991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0707" y="1657350"/>
          <a:ext cx="4712494" cy="3901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375133" imgH="4458889" progId="ChemDraw.Document.6.0">
                  <p:embed/>
                </p:oleObj>
              </mc:Choice>
              <mc:Fallback>
                <p:oleObj name="CS ChemDraw Drawing" r:id="rId2" imgW="5375133" imgH="4458889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1587B453-9761-4F5A-91B8-D1F5D47991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0707" y="1657350"/>
                        <a:ext cx="4712494" cy="3901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E34652B-529D-F017-2A68-A22A93B520B2}"/>
              </a:ext>
            </a:extLst>
          </p:cNvPr>
          <p:cNvSpPr/>
          <p:nvPr/>
        </p:nvSpPr>
        <p:spPr>
          <a:xfrm>
            <a:off x="0" y="49111"/>
            <a:ext cx="9144000" cy="476777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Trends in Catalysis</a:t>
            </a:r>
          </a:p>
        </p:txBody>
      </p:sp>
    </p:spTree>
    <p:extLst>
      <p:ext uri="{BB962C8B-B14F-4D97-AF65-F5344CB8AC3E}">
        <p14:creationId xmlns:p14="http://schemas.microsoft.com/office/powerpoint/2010/main" val="1543006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  <a:latin typeface="Calibri"/>
                <a:cs typeface="Calibri"/>
              </a:rPr>
              <a:t>How??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982" y="1676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Catalyst Design Principle:</a:t>
            </a:r>
            <a:endParaRPr lang="en-US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1. Lewis Acidity </a:t>
            </a:r>
            <a:r>
              <a:rPr lang="en-US" sz="28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(mainly inorganic Lewis acids)</a:t>
            </a:r>
          </a:p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2. Redox Activity </a:t>
            </a:r>
            <a:r>
              <a:rPr lang="en-US" sz="28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(mainly transition metals)</a:t>
            </a:r>
          </a:p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3. Lewis Basicity </a:t>
            </a:r>
            <a:r>
              <a:rPr lang="en-US" sz="28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(mainly organic nucleophiles)</a:t>
            </a:r>
          </a:p>
        </p:txBody>
      </p:sp>
    </p:spTree>
    <p:extLst>
      <p:ext uri="{BB962C8B-B14F-4D97-AF65-F5344CB8AC3E}">
        <p14:creationId xmlns:p14="http://schemas.microsoft.com/office/powerpoint/2010/main" val="1415820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Catalysi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38" y="1291728"/>
            <a:ext cx="3429024" cy="257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998618" y="1252330"/>
          <a:ext cx="1714512" cy="347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250579" imgH="220587" progId="ChemDraw.Document.6.0">
                  <p:embed/>
                </p:oleObj>
              </mc:Choice>
              <mc:Fallback>
                <p:oleObj name="CS ChemDraw Drawing" r:id="rId3" imgW="1250579" imgH="220587" progId="ChemDraw.Document.6.0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618" y="1252330"/>
                        <a:ext cx="1714512" cy="3475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94" y="4654468"/>
            <a:ext cx="2357454" cy="2023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8750" y="23032"/>
            <a:ext cx="33033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Catalyst Designing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2748" y="823701"/>
            <a:ext cx="21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Concept of catalysis: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238" y="4154401"/>
            <a:ext cx="2120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Traditional method: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42" y="992978"/>
            <a:ext cx="1766597" cy="2387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96" y="1599833"/>
            <a:ext cx="2114550" cy="1571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37" y="4727895"/>
            <a:ext cx="2114550" cy="1571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90" y="3888552"/>
            <a:ext cx="1775249" cy="2398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90" y="3629994"/>
            <a:ext cx="1966582" cy="26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1966582" cy="265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57600"/>
            <a:ext cx="1766597" cy="2387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898" y="1462506"/>
            <a:ext cx="4428642" cy="1357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75" y="1176755"/>
            <a:ext cx="2643451" cy="2217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838200"/>
            <a:ext cx="22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Advanced approach: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09804" y="317701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Synergistic catalysis (Merged catalysis) 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6" t="33117" r="42728" b="42424"/>
          <a:stretch/>
        </p:blipFill>
        <p:spPr>
          <a:xfrm>
            <a:off x="4058997" y="5175868"/>
            <a:ext cx="417802" cy="5901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email">
            <a:clrChange>
              <a:clrFrom>
                <a:srgbClr val="010101">
                  <a:alpha val="784"/>
                </a:srgbClr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3" t="-4971"/>
          <a:stretch/>
        </p:blipFill>
        <p:spPr>
          <a:xfrm>
            <a:off x="4267898" y="4772582"/>
            <a:ext cx="375758" cy="13967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71800" y="152400"/>
            <a:ext cx="309792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libri"/>
                <a:cs typeface="Calibri"/>
              </a:rPr>
              <a:t>Merged Catalysis</a:t>
            </a:r>
          </a:p>
        </p:txBody>
      </p:sp>
    </p:spTree>
    <p:extLst>
      <p:ext uri="{BB962C8B-B14F-4D97-AF65-F5344CB8AC3E}">
        <p14:creationId xmlns:p14="http://schemas.microsoft.com/office/powerpoint/2010/main" val="106338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4.44444E-6 L -0.06055 -0.04005 C -0.07305 -0.04931 -0.08646 -0.05278 -0.11172 -0.05394 C -0.13711 -0.05533 -0.2 -0.05741 -0.2125 -0.04815 C -0.23256 -0.03496 -0.21849 0.03912 -0.23855 0.05254 " pathEditMode="relative" rAng="0" ptsTypes="AAA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6C95D5-F05E-ADFD-17D2-A70ACED78D95}"/>
              </a:ext>
            </a:extLst>
          </p:cNvPr>
          <p:cNvSpPr/>
          <p:nvPr/>
        </p:nvSpPr>
        <p:spPr>
          <a:xfrm>
            <a:off x="-152400" y="32166"/>
            <a:ext cx="9144000" cy="502388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60E51-C150-7B3C-5854-2132F5AC4AF5}"/>
              </a:ext>
            </a:extLst>
          </p:cNvPr>
          <p:cNvSpPr txBox="1"/>
          <p:nvPr/>
        </p:nvSpPr>
        <p:spPr>
          <a:xfrm>
            <a:off x="2777433" y="32166"/>
            <a:ext cx="5886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rPr>
              <a:t>Sustainable Catalysis</a:t>
            </a:r>
            <a:r>
              <a:rPr lang="en-IN" sz="2400" b="1" baseline="-25000" dirty="0"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N" sz="2400" b="1" dirty="0">
              <a:latin typeface="Comic Sans MS" panose="030F0702030302020204" pitchFamily="66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E4610-6226-6B57-44F0-34D35DF2562A}"/>
              </a:ext>
            </a:extLst>
          </p:cNvPr>
          <p:cNvSpPr txBox="1"/>
          <p:nvPr/>
        </p:nvSpPr>
        <p:spPr>
          <a:xfrm>
            <a:off x="353350" y="710792"/>
            <a:ext cx="87234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Sustainable Catalysis 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refers to the design and application of catalytic processes that are</a:t>
            </a:r>
            <a:endParaRPr lang="en-IN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32860B-1C7A-CFD1-DC90-F0964C7044F6}"/>
              </a:ext>
            </a:extLst>
          </p:cNvPr>
          <p:cNvGrpSpPr/>
          <p:nvPr/>
        </p:nvGrpSpPr>
        <p:grpSpPr>
          <a:xfrm>
            <a:off x="3200400" y="1530024"/>
            <a:ext cx="3588643" cy="2373320"/>
            <a:chOff x="308012" y="2348670"/>
            <a:chExt cx="4784857" cy="3164426"/>
          </a:xfrm>
        </p:grpSpPr>
        <p:pic>
          <p:nvPicPr>
            <p:cNvPr id="1026" name="Picture 2" descr="Photo environment earth day in the hands of trees growing seedlings.">
              <a:extLst>
                <a:ext uri="{FF2B5EF4-FFF2-40B4-BE49-F238E27FC236}">
                  <a16:creationId xmlns:a16="http://schemas.microsoft.com/office/drawing/2014/main" id="{451F6DD1-F724-EF0B-00AE-F2C0729EF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12" y="2348670"/>
              <a:ext cx="4784857" cy="3164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2C4C99CF-8C3C-F65A-4F08-18268755492F}"/>
                </a:ext>
              </a:extLst>
            </p:cNvPr>
            <p:cNvSpPr/>
            <p:nvPr/>
          </p:nvSpPr>
          <p:spPr>
            <a:xfrm>
              <a:off x="1277252" y="2603584"/>
              <a:ext cx="2127184" cy="839804"/>
            </a:xfrm>
            <a:prstGeom prst="curved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0B050"/>
                </a:solidFill>
              </a:endParaRPr>
            </a:p>
          </p:txBody>
        </p:sp>
        <p:sp>
          <p:nvSpPr>
            <p:cNvPr id="7" name="Arrow: Curved Down 6">
              <a:extLst>
                <a:ext uri="{FF2B5EF4-FFF2-40B4-BE49-F238E27FC236}">
                  <a16:creationId xmlns:a16="http://schemas.microsoft.com/office/drawing/2014/main" id="{5B190464-3052-E260-343D-561ABB24EC14}"/>
                </a:ext>
              </a:extLst>
            </p:cNvPr>
            <p:cNvSpPr/>
            <p:nvPr/>
          </p:nvSpPr>
          <p:spPr>
            <a:xfrm rot="10588926">
              <a:off x="1224615" y="3876600"/>
              <a:ext cx="2127184" cy="839804"/>
            </a:xfrm>
            <a:prstGeom prst="curved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1C929C-E4E1-FD31-3C83-95C1C5CDA806}"/>
                </a:ext>
              </a:extLst>
            </p:cNvPr>
            <p:cNvSpPr txBox="1"/>
            <p:nvPr/>
          </p:nvSpPr>
          <p:spPr>
            <a:xfrm>
              <a:off x="554957" y="3504632"/>
              <a:ext cx="424804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5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Catalysis for a Sustainable Future   </a:t>
              </a:r>
              <a:r>
                <a:rPr lang="en-IN" sz="1500" b="1" baseline="-25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IN" sz="15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65E865-805B-C0F5-DC15-F4648956C904}"/>
              </a:ext>
            </a:extLst>
          </p:cNvPr>
          <p:cNvSpPr txBox="1"/>
          <p:nvPr/>
        </p:nvSpPr>
        <p:spPr>
          <a:xfrm>
            <a:off x="609600" y="1404641"/>
            <a:ext cx="236240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135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nvironmentally friendly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sz="135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135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conomically viable 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sz="135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135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ocially responsible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03351-696A-924D-99FE-4B4939400E53}"/>
              </a:ext>
            </a:extLst>
          </p:cNvPr>
          <p:cNvSpPr txBox="1"/>
          <p:nvPr/>
        </p:nvSpPr>
        <p:spPr>
          <a:xfrm>
            <a:off x="3986859" y="4806147"/>
            <a:ext cx="4573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 with Traditional Catalysis</a:t>
            </a:r>
            <a:r>
              <a:rPr lang="en-US" sz="135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363080-F61F-A905-55C0-8C2BCF7DE52E}"/>
              </a:ext>
            </a:extLst>
          </p:cNvPr>
          <p:cNvSpPr txBox="1"/>
          <p:nvPr/>
        </p:nvSpPr>
        <p:spPr>
          <a:xfrm>
            <a:off x="3986859" y="5117737"/>
            <a:ext cx="45732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 depletion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Harmful by-products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Inefficiencies and energy consumption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374B7-BC6C-ED84-5D49-67BD0155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38AA-5AF8-4775-A306-88EF4EC5986E}" type="slidenum">
              <a:rPr lang="en-IN" b="1" smtClean="0"/>
              <a:t>36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94020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957512" y="1028700"/>
            <a:ext cx="5043488" cy="685800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sz="2700" dirty="0">
                <a:solidFill>
                  <a:schemeClr val="bg1"/>
                </a:solidFill>
              </a:rPr>
              <a:t>What is Sustainability?</a:t>
            </a:r>
          </a:p>
        </p:txBody>
      </p:sp>
      <p:sp>
        <p:nvSpPr>
          <p:cNvPr id="2560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-71438" y="762000"/>
            <a:ext cx="4136950" cy="339447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Meeting the needs of the present without compromising the ability of future generations to meet their own needs</a:t>
            </a:r>
          </a:p>
          <a:p>
            <a:pPr eaLnBrk="1" hangingPunct="1">
              <a:buFontTx/>
              <a:buNone/>
            </a:pPr>
            <a:r>
              <a:rPr lang="en-US" dirty="0"/>
              <a:t>	</a:t>
            </a:r>
            <a:r>
              <a:rPr lang="en-US" sz="1200" i="1" dirty="0"/>
              <a:t>-United Nations World Commission of Development and  Environment</a:t>
            </a:r>
            <a:endParaRPr lang="en-US" dirty="0"/>
          </a:p>
        </p:txBody>
      </p:sp>
      <p:pic>
        <p:nvPicPr>
          <p:cNvPr id="25604" name="Picture 15" descr="MPj04331320000[1]"/>
          <p:cNvPicPr>
            <a:picLocks noGrp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57246" y="1701817"/>
            <a:ext cx="2168100" cy="1641600"/>
          </a:xfrm>
        </p:spPr>
      </p:pic>
      <p:pic>
        <p:nvPicPr>
          <p:cNvPr id="25605" name="Picture 16" descr="MPj04278090000[1]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17080" y="1724551"/>
            <a:ext cx="2224088" cy="16406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EA20F-AC38-B6D9-0CB7-A45B590A1658}"/>
              </a:ext>
            </a:extLst>
          </p:cNvPr>
          <p:cNvSpPr txBox="1"/>
          <p:nvPr/>
        </p:nvSpPr>
        <p:spPr>
          <a:xfrm>
            <a:off x="2957512" y="4536638"/>
            <a:ext cx="91077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as-IN" b="0" i="0" u="none" strike="noStrike" dirty="0">
                <a:solidFill>
                  <a:srgbClr val="000000"/>
                </a:solidFill>
                <a:effectLst/>
                <a:latin typeface="Shonar_bangla"/>
              </a:rPr>
              <a:t>‘</a:t>
            </a:r>
            <a:r>
              <a:rPr lang="as-IN" dirty="0">
                <a:solidFill>
                  <a:srgbClr val="272626"/>
                </a:solidFill>
              </a:rPr>
              <a:t>এ বিশ্বকে এ শিশুর বাসযোগ্য ক’রে যাব আমি</a:t>
            </a:r>
            <a:br>
              <a:rPr lang="as-IN" dirty="0"/>
            </a:br>
            <a:r>
              <a:rPr lang="as-IN" dirty="0">
                <a:solidFill>
                  <a:srgbClr val="272626"/>
                </a:solidFill>
              </a:rPr>
              <a:t>নবজাতকের কাছে এ আমার দৃঢ় অঙ্গীকার</a:t>
            </a:r>
            <a:r>
              <a:rPr lang="as-IN" dirty="0">
                <a:solidFill>
                  <a:srgbClr val="000000"/>
                </a:solidFill>
                <a:latin typeface="Shonar_bangla"/>
              </a:rPr>
              <a:t>’</a:t>
            </a:r>
            <a:endParaRPr lang="en-US" dirty="0">
              <a:solidFill>
                <a:srgbClr val="000000"/>
              </a:solidFill>
              <a:latin typeface="Shonar_bangla"/>
            </a:endParaRPr>
          </a:p>
          <a:p>
            <a:pPr algn="l"/>
            <a:r>
              <a:rPr lang="en-IN" dirty="0">
                <a:solidFill>
                  <a:srgbClr val="222222"/>
                </a:solidFill>
                <a:latin typeface="Shonar_bangla, SolaimanLipi, Arial, Vrinda, FallbackBengaliFont, Helvetica, sans-serif"/>
              </a:rPr>
              <a:t>Poet </a:t>
            </a:r>
            <a:r>
              <a:rPr lang="en-IN" dirty="0" err="1">
                <a:solidFill>
                  <a:srgbClr val="222222"/>
                </a:solidFill>
                <a:latin typeface="Shonar_bangla, SolaimanLipi, Arial, Vrinda, FallbackBengaliFont, Helvetica, sans-serif"/>
              </a:rPr>
              <a:t>Sukanta</a:t>
            </a:r>
            <a:r>
              <a:rPr lang="en-IN" dirty="0">
                <a:solidFill>
                  <a:srgbClr val="222222"/>
                </a:solidFill>
                <a:latin typeface="Shonar_bangla, SolaimanLipi, Arial, Vrinda, FallbackBengaliFont, Helvetica, sans-serif"/>
              </a:rPr>
              <a:t> </a:t>
            </a:r>
            <a:r>
              <a:rPr lang="en-IN" dirty="0" err="1">
                <a:solidFill>
                  <a:srgbClr val="222222"/>
                </a:solidFill>
                <a:latin typeface="Shonar_bangla, SolaimanLipi, Arial, Vrinda, FallbackBengaliFont, Helvetica, sans-serif"/>
              </a:rPr>
              <a:t>Bhattachrayya</a:t>
            </a:r>
            <a:endParaRPr lang="en-IN" dirty="0">
              <a:solidFill>
                <a:srgbClr val="222222"/>
              </a:solidFill>
            </a:endParaRPr>
          </a:p>
          <a:p>
            <a:pPr algn="l"/>
            <a:r>
              <a:rPr lang="en-IN" dirty="0">
                <a:solidFill>
                  <a:srgbClr val="222222"/>
                </a:solidFill>
                <a:latin typeface="Shonar_bangla, SolaimanLipi, Arial, Vrinda, FallbackBengaliFont, Helvetica, sans-serif"/>
              </a:rPr>
              <a:t>1926-1947, (From </a:t>
            </a:r>
            <a:r>
              <a:rPr lang="en-IN" dirty="0" err="1">
                <a:solidFill>
                  <a:srgbClr val="222222"/>
                </a:solidFill>
                <a:latin typeface="Shonar_bangla, SolaimanLipi, Arial, Vrinda, FallbackBengaliFont, Helvetica, sans-serif"/>
              </a:rPr>
              <a:t>Charpatra</a:t>
            </a:r>
            <a:r>
              <a:rPr lang="en-IN" dirty="0">
                <a:solidFill>
                  <a:srgbClr val="222222"/>
                </a:solidFill>
                <a:latin typeface="Shonar_bangla, SolaimanLipi, Arial, Vrinda, FallbackBengaliFont, Helvetica, sans-serif"/>
              </a:rPr>
              <a:t>)</a:t>
            </a:r>
            <a:br>
              <a:rPr lang="as-IN" dirty="0">
                <a:solidFill>
                  <a:srgbClr val="222222"/>
                </a:solidFill>
                <a:latin typeface="Shonar_bangla, SolaimanLipi, Arial, Vrinda, FallbackBengaliFont, Helvetica, sans-serif"/>
              </a:rPr>
            </a:br>
            <a:endParaRPr lang="as-IN" dirty="0">
              <a:solidFill>
                <a:srgbClr val="222222"/>
              </a:solidFill>
            </a:endParaRPr>
          </a:p>
          <a:p>
            <a:pPr algn="l"/>
            <a:r>
              <a:rPr lang="as-IN" dirty="0">
                <a:solidFill>
                  <a:srgbClr val="222222"/>
                </a:solidFill>
              </a:rPr>
              <a:t>"</a:t>
            </a:r>
            <a:r>
              <a:rPr lang="en-IN" dirty="0">
                <a:solidFill>
                  <a:srgbClr val="222222"/>
                </a:solidFill>
              </a:rPr>
              <a:t>I will make this world habitable for this child,</a:t>
            </a:r>
          </a:p>
          <a:p>
            <a:pPr algn="l"/>
            <a:r>
              <a:rPr lang="en-IN" dirty="0">
                <a:solidFill>
                  <a:srgbClr val="222222"/>
                </a:solidFill>
              </a:rPr>
              <a:t>This is my firm commitment to the newborn"</a:t>
            </a:r>
            <a:br>
              <a:rPr lang="en-IN" dirty="0">
                <a:solidFill>
                  <a:srgbClr val="222222"/>
                </a:solidFill>
                <a:latin typeface="Shonar_bangla, SolaimanLipi, Arial, Vrinda, FallbackBengaliFont, Helvetica, sans-serif"/>
              </a:rPr>
            </a:br>
            <a:endParaRPr lang="en-IN" dirty="0">
              <a:solidFill>
                <a:srgbClr val="222222"/>
              </a:solidFill>
            </a:endParaRPr>
          </a:p>
          <a:p>
            <a:pPr algn="l"/>
            <a:endParaRPr lang="en-IN" dirty="0">
              <a:solidFill>
                <a:srgbClr val="22222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EA660F-2F47-3F97-65E0-78EBEBC245FA}"/>
              </a:ext>
            </a:extLst>
          </p:cNvPr>
          <p:cNvSpPr/>
          <p:nvPr/>
        </p:nvSpPr>
        <p:spPr>
          <a:xfrm>
            <a:off x="-11524" y="126869"/>
            <a:ext cx="9144000" cy="502388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Comic Sans MS" panose="030F0702030302020204" pitchFamily="66" charset="0"/>
              </a:rPr>
              <a:t>Catalysis for a Sustainable Society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C6C9616-74BF-5945-F1C4-A9160AA3B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Georgia" panose="02040502050405020303" pitchFamily="18" charset="0"/>
            </a:endParaRPr>
          </a:p>
        </p:txBody>
      </p:sp>
      <p:sp>
        <p:nvSpPr>
          <p:cNvPr id="3075" name="TextBox 3">
            <a:extLst>
              <a:ext uri="{FF2B5EF4-FFF2-40B4-BE49-F238E27FC236}">
                <a16:creationId xmlns:a16="http://schemas.microsoft.com/office/drawing/2014/main" id="{4ED7AC40-E4A5-C332-313C-7FC75EB7E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3046" y="304800"/>
            <a:ext cx="48363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coupling reactions</a:t>
            </a:r>
          </a:p>
        </p:txBody>
      </p:sp>
      <p:graphicFrame>
        <p:nvGraphicFramePr>
          <p:cNvPr id="3076" name="Object 3">
            <a:extLst>
              <a:ext uri="{FF2B5EF4-FFF2-40B4-BE49-F238E27FC236}">
                <a16:creationId xmlns:a16="http://schemas.microsoft.com/office/drawing/2014/main" id="{4893BCE5-F1BF-3B82-3411-F169234A3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1524000"/>
          <a:ext cx="592137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838700" imgH="3060700" progId="ChemDraw.Document.6.0">
                  <p:embed/>
                </p:oleObj>
              </mc:Choice>
              <mc:Fallback>
                <p:oleObj name="CS ChemDraw Drawing" r:id="rId2" imgW="4838700" imgH="3060700" progId="ChemDraw.Document.6.0">
                  <p:embed/>
                  <p:pic>
                    <p:nvPicPr>
                      <p:cNvPr id="3076" name="Object 3">
                        <a:extLst>
                          <a:ext uri="{FF2B5EF4-FFF2-40B4-BE49-F238E27FC236}">
                            <a16:creationId xmlns:a16="http://schemas.microsoft.com/office/drawing/2014/main" id="{4893BCE5-F1BF-3B82-3411-F169234A32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524000"/>
                        <a:ext cx="5921375" cy="3733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5">
            <a:extLst>
              <a:ext uri="{FF2B5EF4-FFF2-40B4-BE49-F238E27FC236}">
                <a16:creationId xmlns:a16="http://schemas.microsoft.com/office/drawing/2014/main" id="{7ED28F36-C7C2-5004-E5C4-BAD49E31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983288"/>
            <a:ext cx="8686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latin typeface="Arial" panose="020B0604020202020204" pitchFamily="34" charset="0"/>
              </a:rPr>
              <a:t>Cross-coupling is broadly recognized as a reaction in which two different fragments are connected by a single bond.</a:t>
            </a:r>
          </a:p>
        </p:txBody>
      </p:sp>
      <p:sp>
        <p:nvSpPr>
          <p:cNvPr id="3078" name="Slide Number Placeholder 6">
            <a:extLst>
              <a:ext uri="{FF2B5EF4-FFF2-40B4-BE49-F238E27FC236}">
                <a16:creationId xmlns:a16="http://schemas.microsoft.com/office/drawing/2014/main" id="{786D7FE3-4714-7D5F-DB88-20A9AF1B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79B72B-7D42-004E-B1DA-28870EF967B2}" type="slidenum">
              <a:rPr lang="en-US" altLang="en-US" sz="1200" smtClean="0">
                <a:solidFill>
                  <a:srgbClr val="FFFFFF"/>
                </a:solidFill>
                <a:latin typeface="Georgia" panose="02040502050405020303" pitchFamily="18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>
            <a:extLst>
              <a:ext uri="{FF2B5EF4-FFF2-40B4-BE49-F238E27FC236}">
                <a16:creationId xmlns:a16="http://schemas.microsoft.com/office/drawing/2014/main" id="{98A45E76-B144-5D27-7644-6019334CF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7275"/>
            <a:ext cx="2551113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2">
            <a:extLst>
              <a:ext uri="{FF2B5EF4-FFF2-40B4-BE49-F238E27FC236}">
                <a16:creationId xmlns:a16="http://schemas.microsoft.com/office/drawing/2014/main" id="{DFCAEED9-2759-CEEE-0A8E-234D508EF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1978025"/>
            <a:ext cx="229235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537A9CBD-F737-47FF-CFB8-FCE48AC31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15">
            <a:off x="5727700" y="1524000"/>
            <a:ext cx="3033713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EA494B-CFD0-2E50-0C8E-AEEFF58DD084}"/>
              </a:ext>
            </a:extLst>
          </p:cNvPr>
          <p:cNvSpPr/>
          <p:nvPr/>
        </p:nvSpPr>
        <p:spPr>
          <a:xfrm>
            <a:off x="0" y="3552825"/>
            <a:ext cx="3013075" cy="9223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 eaLnBrk="1" hangingPunct="1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sz="135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Anti hypertensive drug</a:t>
            </a:r>
          </a:p>
          <a:p>
            <a:pPr marL="214313" indent="-214313" eaLnBrk="1" hangingPunct="1">
              <a:buFont typeface="Wingdings" panose="05000000000000000000" pitchFamily="2" charset="2"/>
              <a:buChar char="ü"/>
              <a:defRPr/>
            </a:pPr>
            <a:r>
              <a:rPr lang="en-IN" sz="135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Marketed by: </a:t>
            </a:r>
            <a:r>
              <a:rPr lang="en-IN" sz="1350" dirty="0" err="1">
                <a:solidFill>
                  <a:srgbClr val="0070C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Boehringer</a:t>
            </a:r>
            <a:r>
              <a:rPr lang="en-IN" sz="135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</a:t>
            </a:r>
            <a:r>
              <a:rPr lang="en-IN" sz="1350" dirty="0" err="1">
                <a:solidFill>
                  <a:srgbClr val="0070C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Ingelheim</a:t>
            </a:r>
            <a:r>
              <a:rPr lang="en-IN" sz="135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(Germany)</a:t>
            </a:r>
          </a:p>
        </p:txBody>
      </p:sp>
      <p:pic>
        <p:nvPicPr>
          <p:cNvPr id="6150" name="Picture 4" descr="Image result for micardis">
            <a:extLst>
              <a:ext uri="{FF2B5EF4-FFF2-40B4-BE49-F238E27FC236}">
                <a16:creationId xmlns:a16="http://schemas.microsoft.com/office/drawing/2014/main" id="{D3ADA6A3-FF9A-BB45-75A5-6D4D478C7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4" t="-4561" r="21544" b="13281"/>
          <a:stretch>
            <a:fillRect/>
          </a:stretch>
        </p:blipFill>
        <p:spPr bwMode="auto">
          <a:xfrm>
            <a:off x="215900" y="4362450"/>
            <a:ext cx="9652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6">
            <a:extLst>
              <a:ext uri="{FF2B5EF4-FFF2-40B4-BE49-F238E27FC236}">
                <a16:creationId xmlns:a16="http://schemas.microsoft.com/office/drawing/2014/main" id="{9D046F64-FA96-A67D-697A-647505C76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163" y="3633788"/>
            <a:ext cx="468312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IN" altLang="en-US" sz="13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treat hepatitis C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IN" altLang="en-US" sz="13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Marketed by: Gilead Sciences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en-US" sz="13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300" baseline="30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en-US" sz="13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most top selling drug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en-US" sz="13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TON per year: </a:t>
            </a:r>
            <a:r>
              <a:rPr lang="en-IN" altLang="en-US" sz="13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10,16,78,57,60,000.00 INR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endParaRPr lang="en-US" altLang="en-US" sz="13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3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2" name="Rectangle 7">
            <a:extLst>
              <a:ext uri="{FF2B5EF4-FFF2-40B4-BE49-F238E27FC236}">
                <a16:creationId xmlns:a16="http://schemas.microsoft.com/office/drawing/2014/main" id="{5CAEF39D-1840-04CD-7DD3-39B46337F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5" y="3717925"/>
            <a:ext cx="457200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en-US" sz="13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 cancer drug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IN" altLang="en-US" sz="13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Marketed by: Bristol-Myers Squibb</a:t>
            </a:r>
            <a:endParaRPr lang="en-US" altLang="en-US" sz="13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3" name="Picture 4" descr="Image result for Harvoni">
            <a:extLst>
              <a:ext uri="{FF2B5EF4-FFF2-40B4-BE49-F238E27FC236}">
                <a16:creationId xmlns:a16="http://schemas.microsoft.com/office/drawing/2014/main" id="{054FAACC-B534-0772-821A-1A02229F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1730" r="15627" b="-1730"/>
          <a:stretch>
            <a:fillRect/>
          </a:stretch>
        </p:blipFill>
        <p:spPr bwMode="auto">
          <a:xfrm>
            <a:off x="6662738" y="4575175"/>
            <a:ext cx="955675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4" descr="Image result for taxol">
            <a:extLst>
              <a:ext uri="{FF2B5EF4-FFF2-40B4-BE49-F238E27FC236}">
                <a16:creationId xmlns:a16="http://schemas.microsoft.com/office/drawing/2014/main" id="{DD5DF662-7FC2-EBBC-E333-8DFC08B4B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4291013"/>
            <a:ext cx="14239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5" name="Rectangle 10">
            <a:extLst>
              <a:ext uri="{FF2B5EF4-FFF2-40B4-BE49-F238E27FC236}">
                <a16:creationId xmlns:a16="http://schemas.microsoft.com/office/drawing/2014/main" id="{58185464-8436-96B0-7BD2-F399E9B32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1319213"/>
            <a:ext cx="20335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500" b="1" u="sng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Telmisartan</a:t>
            </a:r>
            <a:r>
              <a:rPr lang="en-IN" altLang="en-US" sz="1300" b="1" u="sng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altLang="en-US" sz="1300" u="sng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Micardis</a:t>
            </a:r>
            <a:r>
              <a:rPr lang="en-IN" altLang="en-US" sz="1300" u="sng" baseline="30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®</a:t>
            </a:r>
            <a:r>
              <a:rPr lang="en-IN" altLang="en-US" sz="1300" u="sng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156" name="Rectangle 11">
            <a:extLst>
              <a:ext uri="{FF2B5EF4-FFF2-40B4-BE49-F238E27FC236}">
                <a16:creationId xmlns:a16="http://schemas.microsoft.com/office/drawing/2014/main" id="{7F9BB299-C894-3623-31C0-DB0E35650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1319213"/>
            <a:ext cx="16922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500" b="1" u="sng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Paclitaxel (Taxol)</a:t>
            </a:r>
            <a:endParaRPr lang="en-IN" altLang="en-US" sz="1500" b="1" u="sng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57" name="Rectangle 14">
            <a:extLst>
              <a:ext uri="{FF2B5EF4-FFF2-40B4-BE49-F238E27FC236}">
                <a16:creationId xmlns:a16="http://schemas.microsoft.com/office/drawing/2014/main" id="{F84E18E3-5BF5-14B2-F6CC-856B69BD4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300" y="1319213"/>
            <a:ext cx="284003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500" b="1" u="sng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Ledipasvir/sofosbuvir</a:t>
            </a:r>
            <a:r>
              <a:rPr lang="en-IN" altLang="en-US" sz="1500" u="sng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altLang="en-US" sz="1500" b="1" u="sng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Harvoni)</a:t>
            </a:r>
          </a:p>
        </p:txBody>
      </p:sp>
      <p:sp>
        <p:nvSpPr>
          <p:cNvPr id="6158" name="TextBox 13">
            <a:extLst>
              <a:ext uri="{FF2B5EF4-FFF2-40B4-BE49-F238E27FC236}">
                <a16:creationId xmlns:a16="http://schemas.microsoft.com/office/drawing/2014/main" id="{496F5BA0-1724-0262-D7D9-0306A63F4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457200"/>
            <a:ext cx="883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10000 Crore- 100000 Crore Rs Molecules: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5">
            <a:extLst>
              <a:ext uri="{FF2B5EF4-FFF2-40B4-BE49-F238E27FC236}">
                <a16:creationId xmlns:a16="http://schemas.microsoft.com/office/drawing/2014/main" id="{954D3187-2DF3-E256-925C-6D9B869A9FFB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3606800"/>
            <a:ext cx="7123113" cy="2122488"/>
            <a:chOff x="461520" y="698802"/>
            <a:chExt cx="9498233" cy="2829335"/>
          </a:xfrm>
        </p:grpSpPr>
        <p:pic>
          <p:nvPicPr>
            <p:cNvPr id="7176" name="Picture 1">
              <a:extLst>
                <a:ext uri="{FF2B5EF4-FFF2-40B4-BE49-F238E27FC236}">
                  <a16:creationId xmlns:a16="http://schemas.microsoft.com/office/drawing/2014/main" id="{0C4B6894-888E-9CF9-E39D-08388FECD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14" y="1629765"/>
              <a:ext cx="2427990" cy="1898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7" name="Rectangle 2">
              <a:extLst>
                <a:ext uri="{FF2B5EF4-FFF2-40B4-BE49-F238E27FC236}">
                  <a16:creationId xmlns:a16="http://schemas.microsoft.com/office/drawing/2014/main" id="{1BB0E864-6D95-B2C3-145E-2724AE4CE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20" y="698802"/>
              <a:ext cx="493767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b="1" u="sng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OLED : </a:t>
              </a:r>
              <a:r>
                <a:rPr lang="en-IN" altLang="en-US" sz="1500" b="1" u="sng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Poly(</a:t>
              </a:r>
              <a:r>
                <a:rPr lang="en-IN" altLang="en-US" sz="1500" b="1" i="1" u="sng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IN" altLang="en-US" sz="1500" b="1" u="sng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-phenylene vinylene)  (PPV)</a:t>
              </a:r>
            </a:p>
          </p:txBody>
        </p:sp>
        <p:pic>
          <p:nvPicPr>
            <p:cNvPr id="7178" name="Picture 3" descr="Image result for led tv">
              <a:extLst>
                <a:ext uri="{FF2B5EF4-FFF2-40B4-BE49-F238E27FC236}">
                  <a16:creationId xmlns:a16="http://schemas.microsoft.com/office/drawing/2014/main" id="{0687A51A-1E81-B02B-1658-C9E1AD382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57" b="14392"/>
            <a:stretch>
              <a:fillRect/>
            </a:stretch>
          </p:blipFill>
          <p:spPr bwMode="auto">
            <a:xfrm>
              <a:off x="6646710" y="1223881"/>
              <a:ext cx="3313043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1" name="Picture 11">
            <a:extLst>
              <a:ext uri="{FF2B5EF4-FFF2-40B4-BE49-F238E27FC236}">
                <a16:creationId xmlns:a16="http://schemas.microsoft.com/office/drawing/2014/main" id="{0DD3B3E6-ABEB-E8D6-B760-B94A53E8A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733550"/>
            <a:ext cx="1285875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99743E-0B56-0938-7240-D1FA1240920A}"/>
              </a:ext>
            </a:extLst>
          </p:cNvPr>
          <p:cNvSpPr/>
          <p:nvPr/>
        </p:nvSpPr>
        <p:spPr>
          <a:xfrm>
            <a:off x="669925" y="1312863"/>
            <a:ext cx="879475" cy="322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nl-NL" sz="1500" b="1" u="sng" dirty="0">
                <a:solidFill>
                  <a:srgbClr val="FF0000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Boscalid</a:t>
            </a:r>
            <a:endParaRPr lang="nl-NL" sz="1350" b="1" u="sng" dirty="0">
              <a:solidFill>
                <a:srgbClr val="FF0000"/>
              </a:solidFill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6830A1-CEDD-0DAC-C291-DD702AC564D7}"/>
              </a:ext>
            </a:extLst>
          </p:cNvPr>
          <p:cNvSpPr/>
          <p:nvPr/>
        </p:nvSpPr>
        <p:spPr>
          <a:xfrm>
            <a:off x="2540000" y="1587500"/>
            <a:ext cx="4572000" cy="714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 eaLnBrk="1" hangingPunct="1">
              <a:buFont typeface="Wingdings" panose="05000000000000000000" pitchFamily="2" charset="2"/>
              <a:buChar char="ü"/>
              <a:defRPr/>
            </a:pPr>
            <a:r>
              <a:rPr lang="en-US" sz="1350" b="1" dirty="0">
                <a:latin typeface="Times New Roman" pitchFamily="18" charset="0"/>
                <a:ea typeface="ＭＳ Ｐゴシック" charset="0"/>
                <a:cs typeface="Times New Roman" pitchFamily="18" charset="0"/>
              </a:rPr>
              <a:t>Fungicide</a:t>
            </a:r>
          </a:p>
          <a:p>
            <a:pPr eaLnBrk="1" hangingPunct="1">
              <a:defRPr/>
            </a:pPr>
            <a:endParaRPr lang="en-US" sz="1350" b="1" dirty="0"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  <a:p>
            <a:pPr marL="214313" indent="-214313" eaLnBrk="1" hangingPunct="1">
              <a:buFont typeface="Wingdings" panose="05000000000000000000" pitchFamily="2" charset="2"/>
              <a:buChar char="ü"/>
              <a:defRPr/>
            </a:pPr>
            <a:r>
              <a:rPr lang="en-US" sz="1350" b="1" dirty="0">
                <a:latin typeface="Times New Roman" pitchFamily="18" charset="0"/>
                <a:ea typeface="ＭＳ Ｐゴシック" charset="0"/>
                <a:cs typeface="Times New Roman" pitchFamily="18" charset="0"/>
              </a:rPr>
              <a:t>Marketed by: BASF (Germany)</a:t>
            </a:r>
            <a:endParaRPr lang="en-IN" sz="1350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174" name="Picture 4" descr="Image result for boscalid bottle">
            <a:extLst>
              <a:ext uri="{FF2B5EF4-FFF2-40B4-BE49-F238E27FC236}">
                <a16:creationId xmlns:a16="http://schemas.microsoft.com/office/drawing/2014/main" id="{307F18AF-0574-5D85-8191-77DAFB82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3833" r="12135" b="-3833"/>
          <a:stretch>
            <a:fillRect/>
          </a:stretch>
        </p:blipFill>
        <p:spPr bwMode="auto">
          <a:xfrm>
            <a:off x="5418138" y="1733550"/>
            <a:ext cx="12001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4">
            <a:extLst>
              <a:ext uri="{FF2B5EF4-FFF2-40B4-BE49-F238E27FC236}">
                <a16:creationId xmlns:a16="http://schemas.microsoft.com/office/drawing/2014/main" id="{23175F4B-667E-59B6-B411-5901BCDDC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8" y="1712913"/>
            <a:ext cx="1924050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F6E1B44E-C54E-D942-FF73-829A9D10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458200" cy="5334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TextBox 2">
            <a:extLst>
              <a:ext uri="{FF2B5EF4-FFF2-40B4-BE49-F238E27FC236}">
                <a16:creationId xmlns:a16="http://schemas.microsoft.com/office/drawing/2014/main" id="{F65ACE80-856E-BC85-E8A1-811C02EF8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" y="304800"/>
            <a:ext cx="89519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in the number of publications and patents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129FD788-67CB-E4BE-E129-2FC60609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633126-BD46-C84E-A3D9-B0BD382D417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197" name="TextBox 4">
            <a:extLst>
              <a:ext uri="{FF2B5EF4-FFF2-40B4-BE49-F238E27FC236}">
                <a16:creationId xmlns:a16="http://schemas.microsoft.com/office/drawing/2014/main" id="{9A257D27-A8A5-40A5-0262-99BCEC564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488113"/>
            <a:ext cx="1116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solidFill>
                  <a:srgbClr val="006600"/>
                </a:solidFill>
                <a:latin typeface="Georgia" panose="02040502050405020303" pitchFamily="18" charset="0"/>
              </a:rPr>
              <a:t>Scifinder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4">
            <a:extLst>
              <a:ext uri="{FF2B5EF4-FFF2-40B4-BE49-F238E27FC236}">
                <a16:creationId xmlns:a16="http://schemas.microsoft.com/office/drawing/2014/main" id="{A98BE206-2A6C-EDBF-3C6E-C8901B19E6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063" y="1428750"/>
          <a:ext cx="808037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489700" imgH="520700" progId="ChemDraw.Document.6.0">
                  <p:embed/>
                </p:oleObj>
              </mc:Choice>
              <mc:Fallback>
                <p:oleObj name="CS ChemDraw Drawing" r:id="rId2" imgW="6489700" imgH="520700" progId="ChemDraw.Document.6.0">
                  <p:embed/>
                  <p:pic>
                    <p:nvPicPr>
                      <p:cNvPr id="9218" name="Object 4">
                        <a:extLst>
                          <a:ext uri="{FF2B5EF4-FFF2-40B4-BE49-F238E27FC236}">
                            <a16:creationId xmlns:a16="http://schemas.microsoft.com/office/drawing/2014/main" id="{A98BE206-2A6C-EDBF-3C6E-C8901B19E6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1428750"/>
                        <a:ext cx="8080375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4D004D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TextBox 4">
            <a:extLst>
              <a:ext uri="{FF2B5EF4-FFF2-40B4-BE49-F238E27FC236}">
                <a16:creationId xmlns:a16="http://schemas.microsoft.com/office/drawing/2014/main" id="{8B7B6AF8-C49F-5B62-F2B3-6D469642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0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  <a:latin typeface="GillSans" panose="020B0502020104020203" pitchFamily="34" charset="-79"/>
              </a:rPr>
              <a:t>Suzuki Coupling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7EB2D-FF6A-1947-DD6E-57C4AA6834E2}"/>
              </a:ext>
            </a:extLst>
          </p:cNvPr>
          <p:cNvSpPr txBox="1"/>
          <p:nvPr/>
        </p:nvSpPr>
        <p:spPr>
          <a:xfrm>
            <a:off x="285750" y="2714625"/>
            <a:ext cx="8572500" cy="2898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eaLnBrk="1" hangingPunct="1">
              <a:buFont typeface="Zapf Dingbats" charset="2"/>
              <a:buChar char=""/>
              <a:defRPr/>
            </a:pPr>
            <a:r>
              <a:rPr lang="en-US" sz="2400" b="1" dirty="0">
                <a:solidFill>
                  <a:srgbClr val="0001A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When X= Br or I the reaction is more facile than when X= </a:t>
            </a:r>
            <a:r>
              <a:rPr lang="en-US" sz="2400" b="1" dirty="0" err="1">
                <a:solidFill>
                  <a:srgbClr val="0001A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Cl</a:t>
            </a:r>
            <a:endParaRPr lang="en-US" sz="2400" b="1" dirty="0">
              <a:solidFill>
                <a:srgbClr val="0001AD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hangingPunct="1">
              <a:buFont typeface="Zapf Dingbats" charset="2"/>
              <a:buChar char=""/>
              <a:defRPr/>
            </a:pPr>
            <a:r>
              <a:rPr lang="en-US" sz="2400" b="1" dirty="0">
                <a:solidFill>
                  <a:srgbClr val="0001A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Most of the substrates in Suzuki coupling are used as bromides or iodides</a:t>
            </a:r>
          </a:p>
          <a:p>
            <a:pPr eaLnBrk="1" hangingPunct="1">
              <a:buFont typeface="Zapf Dingbats" charset="2"/>
              <a:buChar char=""/>
              <a:defRPr/>
            </a:pPr>
            <a:r>
              <a:rPr lang="en-US" sz="2400" b="1" dirty="0">
                <a:solidFill>
                  <a:srgbClr val="FFFF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Activation of chloride substrates specially at room temperature remains one of the most challenging jobs in Suzuki coupling.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72CE3F-CC5E-D72A-5BE3-5F4210D8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45502"/>
            <a:ext cx="6629400" cy="5566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1486</Words>
  <Application>Microsoft Macintosh PowerPoint</Application>
  <PresentationFormat>On-screen Show (4:3)</PresentationFormat>
  <Paragraphs>210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Arial</vt:lpstr>
      <vt:lpstr>Calibri</vt:lpstr>
      <vt:lpstr>Comic Sans MS</vt:lpstr>
      <vt:lpstr>Georgia</vt:lpstr>
      <vt:lpstr>GillSans</vt:lpstr>
      <vt:lpstr>Open Sans</vt:lpstr>
      <vt:lpstr>Shonar_bangla</vt:lpstr>
      <vt:lpstr>Shonar_bangla, SolaimanLipi, Arial, Vrinda, FallbackBengaliFont, Helvetica, sans-serif</vt:lpstr>
      <vt:lpstr>Tahoma</vt:lpstr>
      <vt:lpstr>Times</vt:lpstr>
      <vt:lpstr>Times New Roman</vt:lpstr>
      <vt:lpstr>Wingdings</vt:lpstr>
      <vt:lpstr>Zapf Dingbats</vt:lpstr>
      <vt:lpstr>Office Theme</vt:lpstr>
      <vt:lpstr>CS ChemDraw Drawing</vt:lpstr>
      <vt:lpstr>C-C Cross-Coupling Reactions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Heck Reaction: Estrone</vt:lpstr>
      <vt:lpstr>PowerPoint Presentation</vt:lpstr>
      <vt:lpstr>PowerPoint Presentation</vt:lpstr>
      <vt:lpstr>PowerPoint Presentation</vt:lpstr>
      <vt:lpstr>PowerPoint Presentation</vt:lpstr>
      <vt:lpstr>The Sonogashira Coupling: Eicosanoid 212</vt:lpstr>
      <vt:lpstr>The Sonogashira Coupling: Disorazole C1</vt:lpstr>
      <vt:lpstr>PowerPoint Presentation</vt:lpstr>
      <vt:lpstr>The Stille Coupling: Rapamycin</vt:lpstr>
      <vt:lpstr>The Stille Coupling: Sanglifehrin</vt:lpstr>
      <vt:lpstr>Buchwald-Hartwig Coupling</vt:lpstr>
      <vt:lpstr>PowerPoint Presentation</vt:lpstr>
      <vt:lpstr>Cross-Coupling Reactions: Drawbacks and Modification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Trends in Catalysis</vt:lpstr>
      <vt:lpstr>How??</vt:lpstr>
      <vt:lpstr>PowerPoint Presentation</vt:lpstr>
      <vt:lpstr>PowerPoint Presentation</vt:lpstr>
      <vt:lpstr>PowerPoint Presentation</vt:lpstr>
      <vt:lpstr>What is Sustainability?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Swadhin Mandal</cp:lastModifiedBy>
  <cp:revision>57</cp:revision>
  <dcterms:created xsi:type="dcterms:W3CDTF">2013-10-31T06:25:03Z</dcterms:created>
  <dcterms:modified xsi:type="dcterms:W3CDTF">2025-09-25T03:10:28Z</dcterms:modified>
</cp:coreProperties>
</file>